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3" r:id="rId2"/>
  </p:sldMasterIdLst>
  <p:notesMasterIdLst>
    <p:notesMasterId r:id="rId53"/>
  </p:notesMasterIdLst>
  <p:handoutMasterIdLst>
    <p:handoutMasterId r:id="rId54"/>
  </p:handoutMasterIdLst>
  <p:sldIdLst>
    <p:sldId id="256" r:id="rId3"/>
    <p:sldId id="257" r:id="rId4"/>
    <p:sldId id="321" r:id="rId5"/>
    <p:sldId id="344" r:id="rId6"/>
    <p:sldId id="356" r:id="rId7"/>
    <p:sldId id="345" r:id="rId8"/>
    <p:sldId id="367" r:id="rId9"/>
    <p:sldId id="334" r:id="rId10"/>
    <p:sldId id="335" r:id="rId11"/>
    <p:sldId id="295" r:id="rId12"/>
    <p:sldId id="297" r:id="rId13"/>
    <p:sldId id="357" r:id="rId14"/>
    <p:sldId id="317" r:id="rId15"/>
    <p:sldId id="359" r:id="rId16"/>
    <p:sldId id="360" r:id="rId17"/>
    <p:sldId id="346" r:id="rId18"/>
    <p:sldId id="350" r:id="rId19"/>
    <p:sldId id="351" r:id="rId20"/>
    <p:sldId id="361" r:id="rId21"/>
    <p:sldId id="373" r:id="rId22"/>
    <p:sldId id="362" r:id="rId23"/>
    <p:sldId id="299" r:id="rId24"/>
    <p:sldId id="332" r:id="rId25"/>
    <p:sldId id="300" r:id="rId26"/>
    <p:sldId id="340" r:id="rId27"/>
    <p:sldId id="301" r:id="rId28"/>
    <p:sldId id="302" r:id="rId29"/>
    <p:sldId id="341" r:id="rId30"/>
    <p:sldId id="343" r:id="rId31"/>
    <p:sldId id="368" r:id="rId32"/>
    <p:sldId id="352" r:id="rId33"/>
    <p:sldId id="358" r:id="rId34"/>
    <p:sldId id="330" r:id="rId35"/>
    <p:sldId id="369" r:id="rId36"/>
    <p:sldId id="363" r:id="rId37"/>
    <p:sldId id="366" r:id="rId38"/>
    <p:sldId id="364" r:id="rId39"/>
    <p:sldId id="378" r:id="rId40"/>
    <p:sldId id="374" r:id="rId41"/>
    <p:sldId id="376" r:id="rId42"/>
    <p:sldId id="375" r:id="rId43"/>
    <p:sldId id="371" r:id="rId44"/>
    <p:sldId id="372" r:id="rId45"/>
    <p:sldId id="312" r:id="rId46"/>
    <p:sldId id="337" r:id="rId47"/>
    <p:sldId id="379" r:id="rId48"/>
    <p:sldId id="347" r:id="rId49"/>
    <p:sldId id="354" r:id="rId50"/>
    <p:sldId id="377" r:id="rId51"/>
    <p:sldId id="348" r:id="rId5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92CDD2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76163" autoAdjust="0"/>
  </p:normalViewPr>
  <p:slideViewPr>
    <p:cSldViewPr>
      <p:cViewPr varScale="1">
        <p:scale>
          <a:sx n="55" d="100"/>
          <a:sy n="55" d="100"/>
        </p:scale>
        <p:origin x="-61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590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CBEF9-2235-49C5-8182-71C3497943AF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A48A4-18D2-476D-A14B-3610B1AC6A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7125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F5FE8B-2897-467A-BA30-51B587BE76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96462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5FE8B-2897-467A-BA30-51B587BE7664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7/10/2012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F56F82F-2041-4AB9-B355-EEADF807084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A552-D38F-47B7-97BF-3B288A1A50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9FB036-489D-4212-AC27-EA3F1BA907A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FB268-8632-48C7-9194-1A9FD7DDA8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BE4A-EDFD-4BB2-AF9E-77A1D56743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A3146-BBD3-4D20-B990-1DA10A8DEC7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4F4B-C15F-4955-95F5-8A1162B5175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9CD09-DC36-40E5-83D7-3F826B458AF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27FA6-97D0-441A-ADED-6C756C50FD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AF132-EBF6-4D19-9219-87AA4BDF2990}" type="datetimeFigureOut">
              <a:rPr lang="en-US" smtClean="0"/>
              <a:pPr/>
              <a:t>7/10/2012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176F-FD1E-457C-B62A-E2F22E9421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dirty="0" smtClean="0"/>
              <a:t>Free </a:t>
            </a:r>
            <a:r>
              <a:rPr lang="en-US" dirty="0" err="1" smtClean="0"/>
              <a:t>powerpoint</a:t>
            </a:r>
            <a:r>
              <a:rPr lang="en-US" dirty="0" smtClean="0"/>
              <a:t> template: www.brainybetty.com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5D4C99-C330-4223-A44D-11629779C07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chb.hrsa.gov/lifecourseapproach%20.html" TargetMode="Externa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dx.crossref.org/10.1186/1471-2458-11-695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hyperlink" Target="http://www.ncbi.nlm.nih.gov/pmc/about/copyright.html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safechild/Child_Injury_Data.html%20site%20accessed%20September%2021,2011" TargetMode="Externa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brightfutures.aap.org/" TargetMode="Externa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s.gov/" TargetMode="External"/><Relationship Id="rId2" Type="http://schemas.openxmlformats.org/officeDocument/2006/relationships/hyperlink" Target="http://www.cdc.gov/nchs/nhis/about_nhis.htm" TargetMode="Externa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tismspeaks.org/family-services/autism-safety-project/community/creating-safety-plans" TargetMode="External"/><Relationship Id="rId2" Type="http://schemas.openxmlformats.org/officeDocument/2006/relationships/hyperlink" Target="http://www.aap.org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cdc.gov/injury/wisqars/LeadingCauses.html" TargetMode="External"/><Relationship Id="rId5" Type="http://schemas.openxmlformats.org/officeDocument/2006/relationships/hyperlink" Target="http://www.cdc.gov/safechild" TargetMode="External"/><Relationship Id="rId4" Type="http://schemas.openxmlformats.org/officeDocument/2006/relationships/hyperlink" Target="http://www.safekids.org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tsa.dot.gov/cars/rules/adaptive/brochure/brochur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aap.org/policy/re985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idpower.org/" TargetMode="Externa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1524000"/>
            <a:ext cx="84582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400" b="1" dirty="0" smtClean="0"/>
              <a:t>Safety and Injury Prevention for Children with Special Needs</a:t>
            </a:r>
            <a:endParaRPr lang="en-US" sz="4400" b="1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343400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Linn Duga RN, CPNP</a:t>
            </a:r>
          </a:p>
          <a:p>
            <a:pPr algn="ctr"/>
            <a:r>
              <a:rPr lang="en-US" sz="2800" dirty="0" smtClean="0"/>
              <a:t>PPC Capstone</a:t>
            </a:r>
          </a:p>
          <a:p>
            <a:pPr algn="ctr"/>
            <a:r>
              <a:rPr lang="en-US" sz="2800" dirty="0" smtClean="0"/>
              <a:t>January 10, 2012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“</a:t>
            </a:r>
            <a:r>
              <a:rPr lang="en-US" sz="4600" b="1" dirty="0" smtClean="0"/>
              <a:t>If a disease was killing our children</a:t>
            </a:r>
          </a:p>
          <a:p>
            <a:pPr>
              <a:buNone/>
            </a:pPr>
            <a:r>
              <a:rPr lang="en-US" sz="4600" b="1" dirty="0" smtClean="0"/>
              <a:t>in the proportions that accidents</a:t>
            </a:r>
          </a:p>
          <a:p>
            <a:pPr>
              <a:buNone/>
            </a:pPr>
            <a:r>
              <a:rPr lang="en-US" sz="4600" b="1" dirty="0" smtClean="0"/>
              <a:t>(injuries) are, people would</a:t>
            </a:r>
          </a:p>
          <a:p>
            <a:pPr>
              <a:buNone/>
            </a:pPr>
            <a:r>
              <a:rPr lang="en-US" sz="4600" b="1" dirty="0" smtClean="0"/>
              <a:t>be outraged and demand that this</a:t>
            </a:r>
          </a:p>
          <a:p>
            <a:pPr>
              <a:buNone/>
            </a:pPr>
            <a:r>
              <a:rPr lang="en-US" sz="4600" b="1" dirty="0" smtClean="0"/>
              <a:t>killer be stopped.” </a:t>
            </a:r>
            <a:endParaRPr lang="en-US" sz="46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900" dirty="0" smtClean="0"/>
              <a:t>Koop, C. Everett. "Statement before the Subcommittee on Children, Family, Drugs, and Alcoholism, U.S. Senate" 2003. </a:t>
            </a:r>
            <a:endParaRPr lang="en-US" sz="29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10 Leading Causes of Unintentional_200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433457" cy="450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286000" y="64886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www.cdc.gov/safechild/states/wi.html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CDC Childhood Injury 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Leading cause of death for children 0-19 years of age</a:t>
            </a:r>
          </a:p>
          <a:p>
            <a:r>
              <a:rPr lang="en-US" dirty="0" smtClean="0"/>
              <a:t>Males&gt;Females</a:t>
            </a:r>
          </a:p>
          <a:p>
            <a:r>
              <a:rPr lang="en-US" dirty="0" smtClean="0"/>
              <a:t>Motor vehicle related injuries #1 cause of death</a:t>
            </a:r>
          </a:p>
          <a:p>
            <a:r>
              <a:rPr lang="en-US" dirty="0" smtClean="0"/>
              <a:t>Causes of injury death differ by age</a:t>
            </a:r>
          </a:p>
          <a:p>
            <a:pPr lvl="1"/>
            <a:r>
              <a:rPr lang="en-US" dirty="0" smtClean="0"/>
              <a:t>&lt; 1 year</a:t>
            </a:r>
          </a:p>
          <a:p>
            <a:pPr lvl="1"/>
            <a:r>
              <a:rPr lang="en-US" dirty="0" smtClean="0"/>
              <a:t>1-4 years</a:t>
            </a:r>
          </a:p>
          <a:p>
            <a:pPr lvl="1"/>
            <a:r>
              <a:rPr lang="en-US" dirty="0" smtClean="0"/>
              <a:t>5-19 years</a:t>
            </a:r>
          </a:p>
          <a:p>
            <a:pPr lvl="8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6400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www.cdc.gov/safechild/Child_Injury_Data.html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CDC Childhood Injury Report: Nonfatal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9.2 million annual visits to ER’s </a:t>
            </a:r>
          </a:p>
          <a:p>
            <a:r>
              <a:rPr lang="en-US" dirty="0" smtClean="0"/>
              <a:t>Males&gt;Females</a:t>
            </a:r>
          </a:p>
          <a:p>
            <a:r>
              <a:rPr lang="en-US" dirty="0" smtClean="0"/>
              <a:t>Leading cause of injury : Falls 2.8 million</a:t>
            </a:r>
          </a:p>
          <a:p>
            <a:r>
              <a:rPr lang="en-US" dirty="0" smtClean="0"/>
              <a:t>Most nonfatal injuries from:</a:t>
            </a:r>
          </a:p>
          <a:p>
            <a:pPr lvl="1"/>
            <a:r>
              <a:rPr lang="en-US" dirty="0" smtClean="0"/>
              <a:t>Falls  (children &lt; 15 years of age)</a:t>
            </a:r>
          </a:p>
          <a:p>
            <a:pPr lvl="1"/>
            <a:r>
              <a:rPr lang="en-US" dirty="0" smtClean="0"/>
              <a:t>Stuck , animal bites, insect stings (0-9 years)</a:t>
            </a:r>
          </a:p>
          <a:p>
            <a:pPr lvl="1"/>
            <a:r>
              <a:rPr lang="en-US" dirty="0" smtClean="0"/>
              <a:t>Struck by/against an object and overexertion (10-14 years)</a:t>
            </a:r>
          </a:p>
          <a:p>
            <a:pPr lvl="1"/>
            <a:r>
              <a:rPr lang="en-US" dirty="0" smtClean="0"/>
              <a:t>Struck by/against an object, falls MVA’s (15-19 years)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6400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www.cdc.gov/safechild/Child_Injury_Data.html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86600" cy="1447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/>
              <a:t>Trends in the prevalence of developmental disabilities in US Children, 1997-2008</a:t>
            </a:r>
            <a:br>
              <a:rPr lang="en-US" sz="3100" dirty="0" smtClean="0"/>
            </a:br>
            <a:r>
              <a:rPr lang="en-US" sz="2200" dirty="0" smtClean="0"/>
              <a:t>(BOYLE, c.a., Boulet, S., Schieve, L.A., Cohen, R.A. et al. Pediatrics 2008)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32037"/>
            <a:ext cx="8686800" cy="4525963"/>
          </a:xfrm>
        </p:spPr>
        <p:txBody>
          <a:bodyPr/>
          <a:lstStyle/>
          <a:p>
            <a:r>
              <a:rPr lang="en-US" dirty="0" smtClean="0"/>
              <a:t>Data is limited</a:t>
            </a:r>
          </a:p>
          <a:p>
            <a:r>
              <a:rPr lang="en-US" dirty="0" smtClean="0"/>
              <a:t>National Health Interview Surveys (NHIS) </a:t>
            </a:r>
          </a:p>
          <a:p>
            <a:r>
              <a:rPr lang="en-US" dirty="0" smtClean="0"/>
              <a:t>In children aged 3-17 years the prevalence of developmental disabilities increased  2.2% to 15.04%</a:t>
            </a:r>
          </a:p>
          <a:p>
            <a:r>
              <a:rPr lang="en-US" dirty="0" smtClean="0"/>
              <a:t>1 in 6 children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BE4A-EDFD-4BB2-AF9E-77A1D567434F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066800"/>
            <a:ext cx="70866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Diagnosis to function: classification for children and youths</a:t>
            </a:r>
            <a:br>
              <a:rPr lang="en-US" sz="3200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Lollar</a:t>
            </a:r>
            <a:r>
              <a:rPr lang="en-US" sz="2700" dirty="0" smtClean="0"/>
              <a:t>, D.J., and </a:t>
            </a:r>
            <a:r>
              <a:rPr lang="en-US" sz="2700" dirty="0" err="1" smtClean="0"/>
              <a:t>Simeonsson</a:t>
            </a:r>
            <a:r>
              <a:rPr lang="en-US" sz="2700" dirty="0" smtClean="0"/>
              <a:t>, R.J., 2005)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7086600" cy="3810000"/>
          </a:xfrm>
        </p:spPr>
        <p:txBody>
          <a:bodyPr/>
          <a:lstStyle/>
          <a:p>
            <a:r>
              <a:rPr lang="en-US" dirty="0" smtClean="0"/>
              <a:t>Most chronic conditions of CYSHCN are not fatal</a:t>
            </a:r>
          </a:p>
          <a:p>
            <a:r>
              <a:rPr lang="en-US" dirty="0" smtClean="0"/>
              <a:t>Associated with compromised functional status</a:t>
            </a:r>
          </a:p>
          <a:p>
            <a:r>
              <a:rPr lang="en-US" dirty="0" smtClean="0"/>
              <a:t>Assessment of function is key to reducing  limitations and well being</a:t>
            </a:r>
          </a:p>
          <a:p>
            <a:r>
              <a:rPr lang="en-US" dirty="0" smtClean="0"/>
              <a:t>Universal framework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209800" y="5638800"/>
            <a:ext cx="5556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900" dirty="0">
                <a:latin typeface="Calibri" charset="0"/>
              </a:rPr>
              <a:t>© 2005 Lippincott Williams &amp; Wilkins, Inc.  Published by Lippincott Williams &amp; Wilkins, Inc.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8572500" y="6350000"/>
            <a:ext cx="4762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900" dirty="0">
                <a:solidFill>
                  <a:srgbClr val="999999"/>
                </a:solidFill>
                <a:latin typeface="Calibri" charset="0"/>
              </a:rPr>
              <a:t>2</a:t>
            </a:r>
          </a:p>
        </p:txBody>
      </p:sp>
      <p:pic>
        <p:nvPicPr>
          <p:cNvPr id="23559" name="Picture 7" descr="Cov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838200"/>
            <a:ext cx="4708525" cy="337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2209800" y="4724400"/>
            <a:ext cx="4800600" cy="78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900" b="1" dirty="0">
                <a:solidFill>
                  <a:srgbClr val="000000"/>
                </a:solidFill>
                <a:latin typeface="Calibri" charset="0"/>
              </a:rPr>
              <a:t>Diagnosis to Function: Classification for Children and Youths.</a:t>
            </a:r>
          </a:p>
          <a:p>
            <a:r>
              <a:rPr lang="en-US" sz="900" dirty="0">
                <a:solidFill>
                  <a:srgbClr val="000000"/>
                </a:solidFill>
                <a:latin typeface="Calibri" charset="0"/>
              </a:rPr>
              <a:t>LOLLAR, DONALD; SIMEONSSON, RUNE</a:t>
            </a:r>
          </a:p>
          <a:p>
            <a:endParaRPr lang="en-US" sz="900" dirty="0">
              <a:solidFill>
                <a:srgbClr val="000000"/>
              </a:solidFill>
              <a:latin typeface="Calibri" charset="0"/>
            </a:endParaRPr>
          </a:p>
          <a:p>
            <a:r>
              <a:rPr lang="en-US" sz="900" dirty="0">
                <a:solidFill>
                  <a:srgbClr val="000000"/>
                </a:solidFill>
                <a:latin typeface="Calibri" charset="0"/>
              </a:rPr>
              <a:t>Journal of Developmental &amp; Behavioral Pediatrics. 26(4):323-330, August 2005.</a:t>
            </a:r>
          </a:p>
          <a:p>
            <a:endParaRPr lang="en-US" sz="9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2514600" y="4267200"/>
            <a:ext cx="42672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0" anchor="ctr">
            <a:spAutoFit/>
          </a:bodyPr>
          <a:lstStyle/>
          <a:p>
            <a:r>
              <a:rPr lang="en-US" sz="900" dirty="0">
                <a:solidFill>
                  <a:srgbClr val="000000"/>
                </a:solidFill>
                <a:latin typeface="Calibri" charset="0"/>
              </a:rPr>
              <a:t>FIGURE 1 . Conceptual framework for International Classification of Functioning, Disability, and Health (ICF).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Increased Risk of injury in children with Developmental Disabilities</a:t>
            </a:r>
            <a:br>
              <a:rPr lang="en-US" dirty="0" smtClean="0"/>
            </a:br>
            <a:r>
              <a:rPr lang="en-US" sz="2200" dirty="0" smtClean="0"/>
              <a:t>(Lee, L.C, Harrington, R.A.  Chang, </a:t>
            </a:r>
            <a:r>
              <a:rPr lang="en-US" sz="2200" dirty="0" err="1" smtClean="0"/>
              <a:t>J.j</a:t>
            </a:r>
            <a:r>
              <a:rPr lang="en-US" sz="2200" dirty="0" smtClean="0"/>
              <a:t>., </a:t>
            </a:r>
            <a:r>
              <a:rPr lang="en-US" sz="2200" dirty="0" err="1" smtClean="0"/>
              <a:t>connors</a:t>
            </a:r>
            <a:r>
              <a:rPr lang="en-US" sz="2200" dirty="0" smtClean="0"/>
              <a:t>, </a:t>
            </a:r>
            <a:r>
              <a:rPr lang="en-US" sz="2200" dirty="0" err="1" smtClean="0"/>
              <a:t>S.l</a:t>
            </a:r>
            <a:r>
              <a:rPr lang="en-US" sz="2200" dirty="0" smtClean="0"/>
              <a:t>.)</a:t>
            </a:r>
            <a:endParaRPr lang="en-US" sz="2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752601"/>
            <a:ext cx="91440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Children ages 3-5 years</a:t>
            </a:r>
          </a:p>
          <a:p>
            <a:r>
              <a:rPr lang="en-US" dirty="0" smtClean="0"/>
              <a:t>Diagnoses included:  </a:t>
            </a:r>
            <a:r>
              <a:rPr lang="en-US" b="1" dirty="0" smtClean="0"/>
              <a:t>autism, ADD/ADHD, </a:t>
            </a:r>
            <a:r>
              <a:rPr lang="en-US" dirty="0" smtClean="0"/>
              <a:t>LD, </a:t>
            </a:r>
            <a:r>
              <a:rPr lang="en-US" b="1" dirty="0" smtClean="0"/>
              <a:t>psychopathology</a:t>
            </a:r>
            <a:r>
              <a:rPr lang="en-US" dirty="0" smtClean="0"/>
              <a:t>, other medical conditions</a:t>
            </a:r>
          </a:p>
          <a:p>
            <a:r>
              <a:rPr lang="en-US" dirty="0" smtClean="0"/>
              <a:t>Children with developmental disabilities were 2-3 times more likely to sustain injuries requiring medical intervention</a:t>
            </a:r>
          </a:p>
          <a:p>
            <a:r>
              <a:rPr lang="en-US" dirty="0" smtClean="0"/>
              <a:t>Additional injury prevention education</a:t>
            </a:r>
          </a:p>
          <a:p>
            <a:r>
              <a:rPr lang="en-US" dirty="0" smtClean="0"/>
              <a:t>Provider awareness</a:t>
            </a:r>
          </a:p>
          <a:p>
            <a:r>
              <a:rPr lang="en-US" dirty="0" smtClean="0"/>
              <a:t>Future research</a:t>
            </a:r>
          </a:p>
          <a:p>
            <a:pPr lvl="1"/>
            <a:r>
              <a:rPr lang="en-US" dirty="0" smtClean="0"/>
              <a:t>Extent to which injuries are related to:</a:t>
            </a:r>
          </a:p>
          <a:p>
            <a:pPr lvl="2"/>
            <a:r>
              <a:rPr lang="en-US" dirty="0" smtClean="0"/>
              <a:t>Core symptoms/co-morbid conditions</a:t>
            </a:r>
          </a:p>
          <a:p>
            <a:pPr lvl="2"/>
            <a:r>
              <a:rPr lang="en-US" dirty="0" smtClean="0"/>
              <a:t>Behaviors </a:t>
            </a:r>
          </a:p>
          <a:p>
            <a:pPr lvl="2"/>
            <a:r>
              <a:rPr lang="en-US" dirty="0" smtClean="0"/>
              <a:t>Inadequate supervision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BE4A-EDFD-4BB2-AF9E-77A1D567434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086600" cy="1143000"/>
          </a:xfrm>
        </p:spPr>
        <p:txBody>
          <a:bodyPr/>
          <a:lstStyle/>
          <a:p>
            <a:pPr algn="ctr"/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7086600" cy="4648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Explore unintended injury in the pediatric population and in CYSHCN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Identify injury patterns and trends in children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Focus on safety issues for the child with special health care needs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Propose safety education strategies for CYSHCN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3F2C2-8980-404F-AAED-2054EF4A945A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Injuries Among us children with different types of disabilities</a:t>
            </a:r>
            <a:br>
              <a:rPr lang="en-US" dirty="0" smtClean="0"/>
            </a:br>
            <a:r>
              <a:rPr lang="en-US" sz="2700" dirty="0" smtClean="0"/>
              <a:t>(</a:t>
            </a:r>
            <a:r>
              <a:rPr lang="en-US" sz="2700" dirty="0" err="1" smtClean="0"/>
              <a:t>sinclair</a:t>
            </a:r>
            <a:r>
              <a:rPr lang="en-US" sz="2700" dirty="0" smtClean="0"/>
              <a:t>, </a:t>
            </a:r>
            <a:r>
              <a:rPr lang="en-US" sz="2700" dirty="0" err="1" smtClean="0"/>
              <a:t>s.a</a:t>
            </a:r>
            <a:r>
              <a:rPr lang="en-US" sz="2700" dirty="0" smtClean="0"/>
              <a:t>., </a:t>
            </a:r>
            <a:r>
              <a:rPr lang="en-US" sz="2700" dirty="0" err="1" smtClean="0"/>
              <a:t>xiang</a:t>
            </a:r>
            <a:r>
              <a:rPr lang="en-US" sz="2700" dirty="0" smtClean="0"/>
              <a:t>, h., 2008)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Epidemiology of injury poorly studied</a:t>
            </a:r>
          </a:p>
          <a:p>
            <a:r>
              <a:rPr lang="en-US" dirty="0" smtClean="0"/>
              <a:t>1997-2005 NHIS data</a:t>
            </a:r>
          </a:p>
          <a:p>
            <a:r>
              <a:rPr lang="en-US" dirty="0" smtClean="0"/>
              <a:t>Children with disabilities have higher risk for and prevalence of injuries</a:t>
            </a:r>
          </a:p>
          <a:p>
            <a:r>
              <a:rPr lang="en-US" dirty="0" smtClean="0"/>
              <a:t>No </a:t>
            </a:r>
            <a:r>
              <a:rPr lang="en-US" dirty="0" err="1" smtClean="0"/>
              <a:t>corelation</a:t>
            </a:r>
            <a:r>
              <a:rPr lang="en-US" dirty="0" smtClean="0"/>
              <a:t> between type of disability and injury rates </a:t>
            </a:r>
            <a:r>
              <a:rPr lang="en-US" b="1" i="1" dirty="0" smtClean="0"/>
              <a:t>except</a:t>
            </a:r>
            <a:r>
              <a:rPr lang="en-US" i="1" dirty="0" smtClean="0"/>
              <a:t>  </a:t>
            </a:r>
            <a:r>
              <a:rPr lang="en-US" dirty="0" smtClean="0"/>
              <a:t>in children with emotional or behavioral problems</a:t>
            </a:r>
          </a:p>
          <a:p>
            <a:r>
              <a:rPr lang="en-US" dirty="0" smtClean="0"/>
              <a:t>Continued study needed to support hypothesized </a:t>
            </a:r>
            <a:r>
              <a:rPr lang="en-US" dirty="0" err="1" smtClean="0"/>
              <a:t>corelations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How Mothers parent their children with behavior disorders: implications for unintentional injury risk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(Schwebel, D.c., hodgens, j.b., and sterling, s.) 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686800" cy="36115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Mechanisms leading to increased injury risk</a:t>
            </a:r>
          </a:p>
          <a:p>
            <a:pPr lvl="1"/>
            <a:r>
              <a:rPr lang="en-US" dirty="0" smtClean="0"/>
              <a:t>ADHD traits in children</a:t>
            </a:r>
          </a:p>
          <a:p>
            <a:pPr lvl="1"/>
            <a:r>
              <a:rPr lang="en-US" dirty="0" smtClean="0"/>
              <a:t>ODD traits</a:t>
            </a:r>
          </a:p>
          <a:p>
            <a:pPr lvl="1"/>
            <a:r>
              <a:rPr lang="en-US" dirty="0" smtClean="0"/>
              <a:t>Poor parental supervision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3048000"/>
            <a:ext cx="8458200" cy="1222375"/>
          </a:xfrm>
        </p:spPr>
        <p:txBody>
          <a:bodyPr/>
          <a:lstStyle/>
          <a:p>
            <a:r>
              <a:rPr lang="en-US" sz="6000" dirty="0" smtClean="0"/>
              <a:t>For CYSHCN</a:t>
            </a:r>
            <a:endParaRPr lang="en-US" sz="60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458200" cy="914400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/>
              <a:t>Safety Issues</a:t>
            </a:r>
            <a:endParaRPr lang="en-US" sz="6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sz="half" idx="1"/>
          </p:nvPr>
        </p:nvSpPr>
        <p:spPr>
          <a:xfrm>
            <a:off x="2667000" y="1600200"/>
            <a:ext cx="3467100" cy="3810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Neurobehavioral Disorders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Mobility Impairments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Sensory  Related Impairments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Cognitive Disabilities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Neurobehavioral disorders</a:t>
            </a:r>
            <a:endParaRPr lang="en-US" sz="3200" dirty="0"/>
          </a:p>
        </p:txBody>
      </p:sp>
      <p:sp>
        <p:nvSpPr>
          <p:cNvPr id="17" name="Content Placeholder 1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More frequently injured </a:t>
            </a:r>
          </a:p>
          <a:p>
            <a:r>
              <a:rPr lang="en-US" dirty="0" smtClean="0"/>
              <a:t>Level of activity</a:t>
            </a:r>
          </a:p>
          <a:p>
            <a:r>
              <a:rPr lang="en-US" dirty="0" smtClean="0"/>
              <a:t>Impulsivity</a:t>
            </a:r>
          </a:p>
          <a:p>
            <a:r>
              <a:rPr lang="en-US" dirty="0" smtClean="0"/>
              <a:t>Poor judgment</a:t>
            </a:r>
          </a:p>
          <a:p>
            <a:r>
              <a:rPr lang="en-US" dirty="0" smtClean="0"/>
              <a:t>Common dangers</a:t>
            </a:r>
          </a:p>
          <a:p>
            <a:r>
              <a:rPr lang="en-US" dirty="0" smtClean="0"/>
              <a:t>Wandering</a:t>
            </a:r>
          </a:p>
          <a:p>
            <a:r>
              <a:rPr lang="en-US" dirty="0" smtClean="0"/>
              <a:t>Drowning</a:t>
            </a:r>
          </a:p>
          <a:p>
            <a:r>
              <a:rPr lang="en-US" dirty="0" smtClean="0"/>
              <a:t>Pica</a:t>
            </a:r>
          </a:p>
          <a:p>
            <a:r>
              <a:rPr lang="en-US" dirty="0" smtClean="0"/>
              <a:t>Household toxins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visual reminders</a:t>
            </a:r>
          </a:p>
          <a:p>
            <a:r>
              <a:rPr lang="en-US" dirty="0" smtClean="0"/>
              <a:t>Clear/specific rules</a:t>
            </a:r>
          </a:p>
          <a:p>
            <a:r>
              <a:rPr lang="en-US" dirty="0" smtClean="0"/>
              <a:t>Role Play</a:t>
            </a:r>
          </a:p>
          <a:p>
            <a:r>
              <a:rPr lang="en-US" dirty="0" smtClean="0"/>
              <a:t>Provide Supervision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Use visual reminders</a:t>
            </a:r>
          </a:p>
          <a:p>
            <a:r>
              <a:rPr lang="en-US" dirty="0" smtClean="0"/>
              <a:t>Clear/specific rules</a:t>
            </a:r>
          </a:p>
          <a:p>
            <a:r>
              <a:rPr lang="en-US" dirty="0" smtClean="0"/>
              <a:t>Role Play</a:t>
            </a:r>
          </a:p>
          <a:p>
            <a:r>
              <a:rPr lang="en-US" dirty="0" smtClean="0"/>
              <a:t>Provide Supervision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1600200"/>
            <a:ext cx="5943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Social stories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Educate family, friends,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neighbors, caregivers,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community health and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rescue providers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Childproof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Teach Personal Safety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Social Stories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Visuals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Fences, Locks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Tracking Devices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2"/>
                </a:solidFill>
                <a:latin typeface="+mn-lt"/>
                <a:cs typeface="Andalus" pitchFamily="18" charset="-78"/>
              </a:rPr>
              <a:t>Service Animals </a:t>
            </a:r>
            <a:endParaRPr lang="en-US" sz="2800" dirty="0">
              <a:solidFill>
                <a:schemeClr val="tx2"/>
              </a:solidFill>
              <a:latin typeface="+mn-lt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Mobility or Movement Issues</a:t>
            </a:r>
            <a:endParaRPr lang="en-US" dirty="0"/>
          </a:p>
        </p:txBody>
      </p:sp>
      <p:pic>
        <p:nvPicPr>
          <p:cNvPr id="56322" name="Picture 2" descr="C:\Users\Linn\Pictures\Clip Art Pictures\Front walker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3023696" cy="38100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6323" name="Picture 3" descr="C:\Users\Linn\Pictures\Clip Art Pictures\Child in Wheelchai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1954843" cy="3276600"/>
          </a:xfrm>
          <a:prstGeom prst="rect">
            <a:avLst/>
          </a:prstGeom>
          <a:noFill/>
        </p:spPr>
      </p:pic>
      <p:pic>
        <p:nvPicPr>
          <p:cNvPr id="56324" name="Picture 4" descr="C:\Users\Linn\Pictures\Clip Art Pictures\learning to wa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905000"/>
            <a:ext cx="18954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467100" cy="3810000"/>
          </a:xfrm>
        </p:spPr>
        <p:txBody>
          <a:bodyPr/>
          <a:lstStyle/>
          <a:p>
            <a:r>
              <a:rPr lang="en-US" dirty="0" smtClean="0"/>
              <a:t>Adaptive equipment</a:t>
            </a:r>
          </a:p>
          <a:p>
            <a:r>
              <a:rPr lang="en-US" dirty="0" smtClean="0"/>
              <a:t>Access</a:t>
            </a:r>
          </a:p>
          <a:p>
            <a:r>
              <a:rPr lang="en-US" dirty="0" smtClean="0"/>
              <a:t>Hazards</a:t>
            </a:r>
          </a:p>
          <a:p>
            <a:r>
              <a:rPr lang="en-US" dirty="0" smtClean="0"/>
              <a:t>Non-slip surfaces</a:t>
            </a:r>
          </a:p>
          <a:p>
            <a:r>
              <a:rPr lang="en-US" dirty="0" smtClean="0"/>
              <a:t>Supervised in water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467100" cy="4191000"/>
          </a:xfrm>
        </p:spPr>
        <p:txBody>
          <a:bodyPr/>
          <a:lstStyle/>
          <a:p>
            <a:r>
              <a:rPr lang="en-US" dirty="0" smtClean="0"/>
              <a:t>Safe transport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Transfer techniques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Adequate lighting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05000"/>
            <a:ext cx="3467100" cy="3810000"/>
          </a:xfrm>
        </p:spPr>
        <p:txBody>
          <a:bodyPr/>
          <a:lstStyle/>
          <a:p>
            <a:r>
              <a:rPr lang="en-US" dirty="0" smtClean="0"/>
              <a:t>Impaired sensation</a:t>
            </a:r>
          </a:p>
          <a:p>
            <a:r>
              <a:rPr lang="en-US" dirty="0" smtClean="0"/>
              <a:t>Skin integrity</a:t>
            </a:r>
          </a:p>
          <a:p>
            <a:r>
              <a:rPr lang="en-US" dirty="0" smtClean="0"/>
              <a:t>Ambient temperature</a:t>
            </a:r>
          </a:p>
          <a:p>
            <a:r>
              <a:rPr lang="en-US" dirty="0" smtClean="0"/>
              <a:t>Cognitive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981200"/>
            <a:ext cx="3467100" cy="3810000"/>
          </a:xfrm>
        </p:spPr>
        <p:txBody>
          <a:bodyPr/>
          <a:lstStyle/>
          <a:p>
            <a:r>
              <a:rPr lang="en-US" dirty="0" smtClean="0"/>
              <a:t>Sunscreen</a:t>
            </a:r>
          </a:p>
          <a:p>
            <a:r>
              <a:rPr lang="en-US" dirty="0" smtClean="0"/>
              <a:t>Repositioning</a:t>
            </a:r>
          </a:p>
          <a:p>
            <a:r>
              <a:rPr lang="en-US" dirty="0" smtClean="0"/>
              <a:t>Properly fitting clothing and footwear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Related Impairments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Environmental hazards</a:t>
            </a:r>
          </a:p>
          <a:p>
            <a:r>
              <a:rPr lang="en-US" dirty="0" smtClean="0"/>
              <a:t>Contrasting colors</a:t>
            </a:r>
          </a:p>
          <a:p>
            <a:r>
              <a:rPr lang="en-US" dirty="0" smtClean="0"/>
              <a:t>Smoke and fire alarms</a:t>
            </a:r>
          </a:p>
          <a:p>
            <a:r>
              <a:rPr lang="en-US" dirty="0" smtClean="0"/>
              <a:t>Street and automobile</a:t>
            </a:r>
          </a:p>
          <a:p>
            <a:r>
              <a:rPr lang="en-US" dirty="0" smtClean="0"/>
              <a:t>Road safety signs</a:t>
            </a:r>
          </a:p>
          <a:p>
            <a:r>
              <a:rPr lang="en-US" dirty="0" smtClean="0"/>
              <a:t>Use of gestures</a:t>
            </a:r>
          </a:p>
          <a:p>
            <a:r>
              <a:rPr lang="en-US" dirty="0" smtClean="0"/>
              <a:t>Practice!</a:t>
            </a:r>
          </a:p>
          <a:p>
            <a:endParaRPr lang="en-US" dirty="0"/>
          </a:p>
        </p:txBody>
      </p:sp>
      <p:pic>
        <p:nvPicPr>
          <p:cNvPr id="12" name="Content Placeholder 11" descr="blin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81600" y="1371600"/>
            <a:ext cx="2600325" cy="17526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 descr="C:\Users\Linn\Pictures\Clip Art Pictures\d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800600"/>
            <a:ext cx="3000375" cy="1524000"/>
          </a:xfrm>
          <a:prstGeom prst="rect">
            <a:avLst/>
          </a:prstGeom>
          <a:noFill/>
        </p:spPr>
      </p:pic>
      <p:pic>
        <p:nvPicPr>
          <p:cNvPr id="1027" name="Picture 3" descr="C:\Users\Linn\Pictures\Clip Art Pictures\senso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8100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686800" cy="838200"/>
          </a:xfrm>
        </p:spPr>
        <p:txBody>
          <a:bodyPr/>
          <a:lstStyle/>
          <a:p>
            <a:pPr algn="ctr"/>
            <a:r>
              <a:rPr lang="en-US" dirty="0" smtClean="0"/>
              <a:t>History and Background</a:t>
            </a:r>
            <a:endParaRPr lang="en-US" dirty="0"/>
          </a:p>
        </p:txBody>
      </p:sp>
      <p:pic>
        <p:nvPicPr>
          <p:cNvPr id="7" name="Content Placeholder 6" descr="history_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6416" y="1899952"/>
            <a:ext cx="4163568" cy="38343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impairments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Level of cognitive function</a:t>
            </a:r>
          </a:p>
          <a:p>
            <a:r>
              <a:rPr lang="en-US" dirty="0" smtClean="0"/>
              <a:t>Motor function</a:t>
            </a:r>
          </a:p>
          <a:p>
            <a:r>
              <a:rPr lang="en-US" dirty="0" smtClean="0"/>
              <a:t>Supervision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Bullying</a:t>
            </a:r>
          </a:p>
          <a:p>
            <a:r>
              <a:rPr lang="en-US" dirty="0" smtClean="0"/>
              <a:t>Physical violence</a:t>
            </a:r>
          </a:p>
          <a:p>
            <a:r>
              <a:rPr lang="en-US" dirty="0" smtClean="0"/>
              <a:t>Sexual assault</a:t>
            </a:r>
          </a:p>
          <a:p>
            <a:r>
              <a:rPr lang="en-US" dirty="0" smtClean="0"/>
              <a:t>Neglect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2050" name="Picture 2" descr="C:\Users\Linn\Pictures\Clip Art Pictures\Suspicious areas of inju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School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Obstacles</a:t>
            </a:r>
          </a:p>
          <a:p>
            <a:r>
              <a:rPr lang="en-US" dirty="0" smtClean="0"/>
              <a:t>Environmental conditions</a:t>
            </a:r>
          </a:p>
          <a:p>
            <a:r>
              <a:rPr lang="en-US" dirty="0" smtClean="0"/>
              <a:t>Accessibility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9" name="Content Placeholder 8" descr="play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0" y="1219200"/>
            <a:ext cx="2946400" cy="3580435"/>
          </a:xfrm>
        </p:spPr>
      </p:pic>
      <p:pic>
        <p:nvPicPr>
          <p:cNvPr id="3074" name="Picture 2" descr="C:\Users\Linn\Pictures\Clip Art Pictures\article-page-main_ehow_images_a07_ni_17_florida-disabled-children-regular-classrooms-80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733800"/>
            <a:ext cx="2857500" cy="279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Playground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Supervision</a:t>
            </a:r>
          </a:p>
          <a:p>
            <a:r>
              <a:rPr lang="en-US" dirty="0" smtClean="0"/>
              <a:t>Review rules</a:t>
            </a:r>
          </a:p>
          <a:p>
            <a:r>
              <a:rPr lang="en-US" dirty="0" smtClean="0"/>
              <a:t>Safe equipment</a:t>
            </a:r>
          </a:p>
          <a:p>
            <a:r>
              <a:rPr lang="en-US" dirty="0" smtClean="0"/>
              <a:t>Dry equipment</a:t>
            </a:r>
          </a:p>
          <a:p>
            <a:r>
              <a:rPr lang="en-US" dirty="0" smtClean="0"/>
              <a:t>Check temperature</a:t>
            </a:r>
          </a:p>
          <a:p>
            <a:r>
              <a:rPr lang="en-US" dirty="0" smtClean="0"/>
              <a:t>Use as intended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Avoid drawstrings</a:t>
            </a:r>
          </a:p>
          <a:p>
            <a:r>
              <a:rPr lang="en-US" dirty="0" smtClean="0"/>
              <a:t>Careful jumping</a:t>
            </a:r>
          </a:p>
          <a:p>
            <a:r>
              <a:rPr lang="en-US" dirty="0" smtClean="0"/>
              <a:t>Supervision</a:t>
            </a:r>
          </a:p>
          <a:p>
            <a:r>
              <a:rPr lang="en-US" dirty="0" smtClean="0"/>
              <a:t>Intervene</a:t>
            </a:r>
          </a:p>
          <a:p>
            <a:r>
              <a:rPr lang="en-US" dirty="0" smtClean="0"/>
              <a:t>Age appropriate</a:t>
            </a:r>
          </a:p>
          <a:p>
            <a:r>
              <a:rPr lang="en-US" dirty="0" smtClean="0"/>
              <a:t>Transition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Increased risk of injury</a:t>
            </a:r>
          </a:p>
          <a:p>
            <a:r>
              <a:rPr lang="en-US" dirty="0" smtClean="0"/>
              <a:t>Little to no data regarding mechanism of injury</a:t>
            </a:r>
          </a:p>
          <a:p>
            <a:r>
              <a:rPr lang="en-US" dirty="0" smtClean="0"/>
              <a:t>Speculation as to influencing factors</a:t>
            </a:r>
          </a:p>
          <a:p>
            <a:r>
              <a:rPr lang="en-US" dirty="0" smtClean="0"/>
              <a:t>Further study is needed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7A552-D38F-47B7-97BF-3B288A1A5091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6B85-5932-4244-9D5D-21729E551FBD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Putting it all together</a:t>
            </a:r>
            <a:endParaRPr lang="en-US" sz="54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Placeholder 15" descr="puzzle piec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65" b="126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	models     Theories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Bright Futures </a:t>
            </a:r>
          </a:p>
          <a:p>
            <a:r>
              <a:rPr lang="en-US" dirty="0" smtClean="0"/>
              <a:t>Anticipatory guidance</a:t>
            </a:r>
          </a:p>
          <a:p>
            <a:pPr lvl="1"/>
            <a:r>
              <a:rPr lang="en-US" dirty="0" smtClean="0"/>
              <a:t>Initiated in 1990 HRSB and MCHB</a:t>
            </a:r>
          </a:p>
          <a:p>
            <a:pPr lvl="1"/>
            <a:r>
              <a:rPr lang="en-US" dirty="0" smtClean="0"/>
              <a:t>Theory based</a:t>
            </a:r>
          </a:p>
          <a:p>
            <a:pPr lvl="1"/>
            <a:r>
              <a:rPr lang="en-US" dirty="0" smtClean="0"/>
              <a:t>Health promotion needs</a:t>
            </a:r>
          </a:p>
          <a:p>
            <a:pPr lvl="1"/>
            <a:r>
              <a:rPr lang="en-US" dirty="0" smtClean="0"/>
              <a:t>Tailor safety teaching to the needs of the child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Haddon Matrix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Framework developed in 1968 applying epidemiology principles to motor vehicle collisions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71600" y="2286000"/>
          <a:ext cx="609600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Host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Agent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Environment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Pre-event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Event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Post-event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Life Course</a:t>
            </a:r>
          </a:p>
          <a:p>
            <a:r>
              <a:rPr lang="en-US" dirty="0" smtClean="0"/>
              <a:t>Study of the life and health impact of generational, fetal, childhood, adolescence and young adulthood across the life span</a:t>
            </a:r>
          </a:p>
          <a:p>
            <a:r>
              <a:rPr lang="en-US" dirty="0" smtClean="0"/>
              <a:t> protective factors</a:t>
            </a:r>
          </a:p>
          <a:p>
            <a:r>
              <a:rPr lang="en-US" dirty="0" smtClean="0"/>
              <a:t>Risk factors</a:t>
            </a:r>
          </a:p>
          <a:p>
            <a:r>
              <a:rPr lang="en-US" dirty="0" smtClean="0"/>
              <a:t>Multiple outcomes from single interventions</a:t>
            </a:r>
          </a:p>
          <a:p>
            <a:r>
              <a:rPr lang="en-US" dirty="0" smtClean="0"/>
              <a:t>Proximal and distal effects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0198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 Life Course Approach Resource Guide Developed by the MCH Training  Program  </a:t>
            </a:r>
            <a:r>
              <a:rPr lang="en-US" dirty="0" smtClean="0">
                <a:hlinkClick r:id="rId2"/>
              </a:rPr>
              <a:t>www.mchb.hrsa.gov/lifecourseapproach 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Kohl’s Cares for Kids</a:t>
            </a:r>
            <a:endParaRPr lang="en-US" dirty="0"/>
          </a:p>
        </p:txBody>
      </p:sp>
      <p:pic>
        <p:nvPicPr>
          <p:cNvPr id="6" name="Content Placeholder 5" descr="Kohls Car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8367" t="5172" r="12245"/>
          <a:stretch>
            <a:fillRect/>
          </a:stretch>
        </p:blipFill>
        <p:spPr>
          <a:xfrm>
            <a:off x="3581400" y="1981200"/>
            <a:ext cx="2590800" cy="41910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life course approach to injury prevention: a “lens and telescope” conceptual model</a:t>
            </a:r>
            <a:br>
              <a:rPr lang="en-US" dirty="0" smtClean="0"/>
            </a:br>
            <a:r>
              <a:rPr lang="en-US" sz="2200" dirty="0" smtClean="0"/>
              <a:t>(</a:t>
            </a:r>
            <a:r>
              <a:rPr lang="en-US" sz="2200" dirty="0" err="1" smtClean="0"/>
              <a:t>Hoskling</a:t>
            </a:r>
            <a:r>
              <a:rPr lang="en-US" sz="2200" dirty="0" smtClean="0"/>
              <a:t>, j., </a:t>
            </a:r>
            <a:r>
              <a:rPr lang="en-US" sz="2200" dirty="0" err="1" smtClean="0"/>
              <a:t>ameratunga</a:t>
            </a:r>
            <a:r>
              <a:rPr lang="en-US" sz="2200" dirty="0" smtClean="0"/>
              <a:t>, s., </a:t>
            </a:r>
            <a:r>
              <a:rPr lang="en-US" sz="2200" dirty="0" err="1" smtClean="0"/>
              <a:t>morton</a:t>
            </a:r>
            <a:r>
              <a:rPr lang="en-US" sz="2200" dirty="0" smtClean="0"/>
              <a:t>, s. and blank, d. 2011)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of the Life Course Model for strategies to reduce injury</a:t>
            </a:r>
          </a:p>
          <a:p>
            <a:pPr>
              <a:buNone/>
            </a:pPr>
            <a:r>
              <a:rPr lang="en-US" dirty="0" smtClean="0"/>
              <a:t>Core injury concepts and Life Course principles to develop a model for understanding injury risk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4427538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371600" y="6019800"/>
          <a:ext cx="6096000" cy="617665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BMC Public Health. 2011; 11: 695. 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Published online 2011 September 8. </a:t>
                      </a:r>
                      <a:r>
                        <a:rPr lang="en-US" sz="1200" dirty="0" err="1">
                          <a:latin typeface="Times New Roman"/>
                          <a:ea typeface="Times New Roman"/>
                          <a:cs typeface="Times New Roman"/>
                        </a:rPr>
                        <a:t>doi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:  </a:t>
                      </a:r>
                      <a:r>
                        <a:rPr lang="en-US" sz="120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10.1186/1471-2458-11-695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PMCID: PMC3177801</a:t>
                      </a:r>
                      <a:endParaRPr lang="en-U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14400" y="4901625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332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Ecological model of injury across the life course: the "lens and telescope"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33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hlinkClick r:id="rId4"/>
              </a:rPr>
              <a:t>Copyright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©2011 Hosking et al; licensee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BioMed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Central Ltd.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33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 life course approach to injury prevention: a "lens and telescope" conceptual model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>
              <a:tabLst>
                <a:tab pos="3743325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Jamie Hosking,</a:t>
            </a:r>
            <a:r>
              <a:rPr kumimoji="0" lang="en-US" sz="14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#1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Shanthi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Ameratunga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14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en-US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Susan Morton,</a:t>
            </a:r>
            <a:r>
              <a:rPr lang="en-US" sz="14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and </a:t>
            </a:r>
            <a:r>
              <a:rPr lang="en-US" sz="1400" dirty="0" err="1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Danilo</a:t>
            </a:r>
            <a:r>
              <a:rPr lang="en-US" sz="14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Blank</a:t>
            </a:r>
            <a:r>
              <a:rPr lang="en-US" sz="1400" baseline="30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43325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4" descr="corresponding autho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7200"/>
            <a:ext cx="66675" cy="85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Developmental Focus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functioning</a:t>
            </a:r>
          </a:p>
          <a:p>
            <a:r>
              <a:rPr lang="en-US" dirty="0" smtClean="0"/>
              <a:t>Physical functioning</a:t>
            </a:r>
          </a:p>
          <a:p>
            <a:r>
              <a:rPr lang="en-US" dirty="0" smtClean="0"/>
              <a:t>Prevention strategies based on level of functioning and challenges faced by the individual child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thats all folk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685800"/>
            <a:ext cx="7663069" cy="564356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086600" cy="7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086600" cy="3810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Borse NN, Gilchrist J, Dellinger AM, Rudd RA, Ballesteros MF, Sleet DA. </a:t>
            </a:r>
            <a:r>
              <a:rPr lang="en-US" i="1" dirty="0" smtClean="0"/>
              <a:t>CDC Childhood Injury Report: Patterns of Unintentional Injuries among 0 -19 Year Olds in the United States, 2000-2006. Atlanta (GA): Centers for Disease Control and Prevention, National Center for Injury Prevention and Control; 2008.</a:t>
            </a:r>
          </a:p>
          <a:p>
            <a:r>
              <a:rPr lang="en-US" dirty="0" err="1" smtClean="0"/>
              <a:t>Pless</a:t>
            </a:r>
            <a:r>
              <a:rPr lang="en-US" dirty="0" smtClean="0"/>
              <a:t>, I.B., and </a:t>
            </a:r>
            <a:r>
              <a:rPr lang="en-US" dirty="0" err="1" smtClean="0"/>
              <a:t>Hagel</a:t>
            </a:r>
            <a:r>
              <a:rPr lang="en-US" dirty="0" smtClean="0"/>
              <a:t>, B.E., Injury prevention: a glossary of terms .  J </a:t>
            </a:r>
            <a:r>
              <a:rPr lang="en-US" dirty="0" err="1" smtClean="0"/>
              <a:t>Epidemiol</a:t>
            </a:r>
            <a:r>
              <a:rPr lang="en-US" dirty="0" smtClean="0"/>
              <a:t> Community Health 2005;59: 182-185.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Centers for Disease Control and Prevention Childhood Injury Report. </a:t>
            </a:r>
            <a:r>
              <a:rPr lang="en-US" dirty="0" smtClean="0">
                <a:hlinkClick r:id="rId2"/>
              </a:rPr>
              <a:t>www.cdc.gov/safechild/Child_Injury_Data.html site accessed September 21,2011</a:t>
            </a:r>
            <a:r>
              <a:rPr lang="en-US" dirty="0" smtClean="0"/>
              <a:t>.</a:t>
            </a:r>
          </a:p>
          <a:p>
            <a:r>
              <a:rPr lang="en-US" dirty="0" smtClean="0"/>
              <a:t>Boyle, C.A., Boulet, S., Schieve, L.A., Cohen, R.A. et al. Trends in the prevalence of developmental disabilities in US children, 1997-2008. Pediatrics 2011; 127; 1034-42.</a:t>
            </a:r>
          </a:p>
          <a:p>
            <a:r>
              <a:rPr lang="en-US" dirty="0" err="1" smtClean="0"/>
              <a:t>Lollar</a:t>
            </a:r>
            <a:r>
              <a:rPr lang="en-US" dirty="0" smtClean="0"/>
              <a:t>, E.J., and </a:t>
            </a:r>
            <a:r>
              <a:rPr lang="en-US" dirty="0" err="1" smtClean="0"/>
              <a:t>Simeonsson</a:t>
            </a:r>
            <a:r>
              <a:rPr lang="en-US" dirty="0" smtClean="0"/>
              <a:t>, R.J.  Diagnosis to function: classification for children and youths.  Developmental an Behavioral Pediatrics; 26 (4), August, 2005.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Lee, L.C, Harrington, R.A.  Chang, J.J., Connors, </a:t>
            </a:r>
            <a:r>
              <a:rPr lang="en-US" dirty="0" err="1" smtClean="0"/>
              <a:t>S.l</a:t>
            </a:r>
            <a:r>
              <a:rPr lang="en-US" dirty="0" smtClean="0"/>
              <a:t>.  Increased Risk of injury in children with Developmental Disabilities.  Res Dev </a:t>
            </a:r>
            <a:r>
              <a:rPr lang="en-US" dirty="0" err="1" smtClean="0"/>
              <a:t>Disabil</a:t>
            </a:r>
            <a:r>
              <a:rPr lang="en-US" dirty="0" smtClean="0"/>
              <a:t>. 2008 May-Jun; 29(3):247-55.  </a:t>
            </a:r>
          </a:p>
          <a:p>
            <a:r>
              <a:rPr lang="en-US" dirty="0" smtClean="0"/>
              <a:t>Sinclair, S.A., Xiang, H. Injuries Among us children with different types of disabilities.  American Journal of Public Health.  August 2008, 98(8): 1510-16.</a:t>
            </a:r>
          </a:p>
          <a:p>
            <a:r>
              <a:rPr lang="en-US" dirty="0" err="1" smtClean="0"/>
              <a:t>Schwebel</a:t>
            </a:r>
            <a:r>
              <a:rPr lang="en-US" dirty="0" smtClean="0"/>
              <a:t>, D.C., </a:t>
            </a:r>
            <a:r>
              <a:rPr lang="en-US" dirty="0" err="1" smtClean="0"/>
              <a:t>Hodgens</a:t>
            </a:r>
            <a:r>
              <a:rPr lang="en-US" dirty="0" smtClean="0"/>
              <a:t>, J.B., and Sterling, S.  How mothers parent their children with behavior disorders: implications for unintentional injury risk.  Journal of Safety Research 37 (2006).  167-173.</a:t>
            </a:r>
          </a:p>
          <a:p>
            <a:r>
              <a:rPr lang="en-US" dirty="0" smtClean="0"/>
              <a:t>Bright Futures </a:t>
            </a:r>
            <a:r>
              <a:rPr lang="en-US" dirty="0" smtClean="0">
                <a:hlinkClick r:id="rId2"/>
              </a:rPr>
              <a:t>http://brightfutures.aap.org/</a:t>
            </a:r>
            <a:r>
              <a:rPr lang="en-US" dirty="0" smtClean="0"/>
              <a:t>.  Site accessed 11/8/11.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Free powerpoint template: www.brainybetty.com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i="1" dirty="0" smtClean="0"/>
              <a:t>National Center for Health Statistics, National Health Interview Survey. About the National Health Interview Survey [article online], 2009. Available at: </a:t>
            </a:r>
            <a:r>
              <a:rPr lang="en-US" sz="2400" i="1" dirty="0" smtClean="0">
                <a:hlinkClick r:id="rId2"/>
              </a:rPr>
              <a:t>www.cdc.gov/nchs/nhis/about_nhis.htm#sample_design</a:t>
            </a:r>
            <a:r>
              <a:rPr lang="en-US" i="1" dirty="0" smtClean="0"/>
              <a:t> Accessed September 21, 2011</a:t>
            </a:r>
          </a:p>
          <a:p>
            <a:r>
              <a:rPr lang="en-US" i="1" dirty="0" smtClean="0"/>
              <a:t>Haddon Matrix </a:t>
            </a:r>
            <a:r>
              <a:rPr lang="en-US" i="1" dirty="0" smtClean="0">
                <a:hlinkClick r:id="rId3"/>
              </a:rPr>
              <a:t>www.ems.gov</a:t>
            </a:r>
            <a:r>
              <a:rPr lang="en-US" i="1" dirty="0" smtClean="0"/>
              <a:t>.  Accessed January 9, 2012.</a:t>
            </a:r>
          </a:p>
          <a:p>
            <a:r>
              <a:rPr lang="en-US" dirty="0" err="1" smtClean="0"/>
              <a:t>Hoskling</a:t>
            </a:r>
            <a:r>
              <a:rPr lang="en-US" dirty="0" smtClean="0"/>
              <a:t>, J., </a:t>
            </a:r>
            <a:r>
              <a:rPr lang="en-US" dirty="0" err="1" smtClean="0"/>
              <a:t>Ameratunga</a:t>
            </a:r>
            <a:r>
              <a:rPr lang="en-US" dirty="0" smtClean="0"/>
              <a:t>, S., Morton, S. and Blank, D. A life course approach to injury prevention: a “lens and telescope” conceptual model.  BMC Public Health 2011, 11:695.  </a:t>
            </a:r>
            <a:br>
              <a:rPr lang="en-US" dirty="0" smtClean="0"/>
            </a:br>
            <a:endParaRPr lang="en-US" i="1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7086600" cy="4343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American Academy of Pediatrics  </a:t>
            </a:r>
            <a:r>
              <a:rPr lang="en-US" dirty="0" smtClean="0">
                <a:hlinkClick r:id="rId2"/>
              </a:rPr>
              <a:t>www.aap.org</a:t>
            </a:r>
            <a:endParaRPr lang="en-US" dirty="0" smtClean="0"/>
          </a:p>
          <a:p>
            <a:r>
              <a:rPr lang="en-US" dirty="0" smtClean="0"/>
              <a:t>Autism Speaks: Creating Safety Plans for Individuals with Autism </a:t>
            </a:r>
            <a:r>
              <a:rPr lang="en-US" dirty="0" smtClean="0">
                <a:hlinkClick r:id="rId3"/>
              </a:rPr>
              <a:t>www.autismspeaks.org/family-services/autism-safety-project/community/creating-safety-plans</a:t>
            </a:r>
            <a:endParaRPr lang="en-US" dirty="0" smtClean="0"/>
          </a:p>
          <a:p>
            <a:r>
              <a:rPr lang="en-US" dirty="0" smtClean="0"/>
              <a:t>Safe Kids USA </a:t>
            </a:r>
            <a:r>
              <a:rPr lang="en-US" dirty="0" smtClean="0">
                <a:hlinkClick r:id="rId4"/>
              </a:rPr>
              <a:t>www.safekids.org</a:t>
            </a:r>
            <a:endParaRPr lang="en-US" dirty="0" smtClean="0"/>
          </a:p>
          <a:p>
            <a:r>
              <a:rPr lang="en-US" dirty="0" smtClean="0"/>
              <a:t>Centers for Disease Control and Prevention </a:t>
            </a:r>
            <a:r>
              <a:rPr lang="en-US" dirty="0" smtClean="0">
                <a:hlinkClick r:id="rId5"/>
              </a:rPr>
              <a:t>www.cdc.gov/safechild</a:t>
            </a:r>
            <a:endParaRPr lang="en-US" dirty="0" smtClean="0"/>
          </a:p>
          <a:p>
            <a:r>
              <a:rPr lang="en-US" dirty="0" smtClean="0"/>
              <a:t>CDC Injury Prevention and Control: Data and Statistics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www.cdc.gov/injury/wisqars/LeadingCauses.html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7086600" cy="38100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i="1" dirty="0" smtClean="0"/>
              <a:t>Adapting Motor Vehicles for People with Disabilities, U S Department of Transportation. 1-888-DASH-2-DOT</a:t>
            </a:r>
          </a:p>
          <a:p>
            <a:pPr>
              <a:buNone/>
            </a:pPr>
            <a:r>
              <a:rPr lang="en-US" i="1" u="sng" dirty="0" smtClean="0">
                <a:solidFill>
                  <a:srgbClr val="FF0000"/>
                </a:solidFill>
                <a:hlinkClick r:id="rId3"/>
              </a:rPr>
              <a:t>www.nhtsa.dot.gov/cars/rules/adaptive/brochure/brochure.html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i="1" dirty="0" smtClean="0"/>
              <a:t>Transporting Children with Special Health Care Needs (RE 9852), American Academy of Pediatrics, </a:t>
            </a:r>
            <a:r>
              <a:rPr lang="en-US" i="1" dirty="0" smtClean="0">
                <a:hlinkClick r:id="rId4"/>
              </a:rPr>
              <a:t>www.aap.org/policy/re9852</a:t>
            </a:r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en-US" i="1" u="sng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Children with Special health care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“...those who have or are at increased risk for a </a:t>
            </a:r>
            <a:r>
              <a:rPr lang="en-US" b="1" i="1" dirty="0" smtClean="0"/>
              <a:t>chronic </a:t>
            </a:r>
            <a:r>
              <a:rPr lang="en-US" dirty="0" smtClean="0"/>
              <a:t>physical, developmental, behavioral, or emotional condition </a:t>
            </a:r>
            <a:r>
              <a:rPr lang="en-US" i="1" dirty="0" smtClean="0"/>
              <a:t>and</a:t>
            </a:r>
            <a:r>
              <a:rPr lang="en-US" dirty="0" smtClean="0"/>
              <a:t> who also require health and related services of a type or amount beyond that required by children generally.”</a:t>
            </a:r>
            <a:endParaRPr lang="en-US" baseline="30000" dirty="0" smtClean="0"/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1200" dirty="0" smtClean="0"/>
              <a:t>McPherson M, Arango P, Fox H, Lauver C, McManus M, Newacheck P, Perrin J, Shonkoff J, Strickland B. A new definition of children with special health care needs. </a:t>
            </a:r>
            <a:r>
              <a:rPr lang="en-US" sz="1200" i="1" dirty="0" smtClean="0"/>
              <a:t>Pediatrics,</a:t>
            </a:r>
            <a:r>
              <a:rPr lang="en-US" sz="1200" dirty="0" smtClean="0"/>
              <a:t> 102(1):137–140, 1998.</a:t>
            </a: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www.Kidpower.org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Audience</a:t>
            </a:r>
          </a:p>
          <a:p>
            <a:pPr lvl="1"/>
            <a:r>
              <a:rPr lang="en-US" dirty="0" smtClean="0"/>
              <a:t>Families </a:t>
            </a:r>
          </a:p>
          <a:p>
            <a:pPr lvl="1"/>
            <a:r>
              <a:rPr lang="en-US" dirty="0" smtClean="0"/>
              <a:t> Caregivers</a:t>
            </a:r>
          </a:p>
          <a:p>
            <a:pPr lvl="1"/>
            <a:r>
              <a:rPr lang="en-US" dirty="0" smtClean="0"/>
              <a:t>Day care providers</a:t>
            </a:r>
          </a:p>
          <a:p>
            <a:r>
              <a:rPr lang="en-US" dirty="0" smtClean="0"/>
              <a:t>Prevention strategies based on level of functioning and challenges faced by the individual child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next-STEP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399" y="2010290"/>
            <a:ext cx="5717287" cy="34761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Accidents vs. </a:t>
            </a:r>
            <a:br>
              <a:rPr lang="en-US" dirty="0" smtClean="0"/>
            </a:br>
            <a:r>
              <a:rPr lang="en-US" dirty="0" smtClean="0"/>
              <a:t>Unintentional Injuries</a:t>
            </a:r>
            <a:br>
              <a:rPr lang="en-US" dirty="0" smtClean="0"/>
            </a:br>
            <a:endParaRPr lang="en-US" sz="27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Accidents imply events or injuries are </a:t>
            </a:r>
            <a:br>
              <a:rPr lang="en-US" dirty="0" smtClean="0"/>
            </a:br>
            <a:r>
              <a:rPr lang="en-US" b="1" i="1" dirty="0" smtClean="0"/>
              <a:t>due to random or chance occurrences</a:t>
            </a:r>
            <a:r>
              <a:rPr lang="en-US" dirty="0" smtClean="0"/>
              <a:t> that cannot be prevented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Unintentional injuries are </a:t>
            </a:r>
            <a:r>
              <a:rPr lang="en-US" b="1" i="1" dirty="0" smtClean="0"/>
              <a:t>predictable</a:t>
            </a:r>
            <a:r>
              <a:rPr lang="en-US" dirty="0" smtClean="0"/>
              <a:t> and </a:t>
            </a:r>
            <a:r>
              <a:rPr lang="en-US" b="1" i="1" dirty="0" smtClean="0"/>
              <a:t>preventable</a:t>
            </a:r>
            <a:r>
              <a:rPr lang="en-US" dirty="0" smtClean="0"/>
              <a:t> if safety measures are implemented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6096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</a:t>
            </a:r>
            <a:r>
              <a:rPr lang="en-US" dirty="0" err="1" smtClean="0"/>
              <a:t>Pless</a:t>
            </a:r>
            <a:r>
              <a:rPr lang="en-US" dirty="0" smtClean="0"/>
              <a:t>, I.B., and </a:t>
            </a:r>
            <a:r>
              <a:rPr lang="en-US" dirty="0" err="1" smtClean="0"/>
              <a:t>Hagel</a:t>
            </a:r>
            <a:r>
              <a:rPr lang="en-US" dirty="0" smtClean="0"/>
              <a:t>, B.E. 2005)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i="1" dirty="0" smtClean="0"/>
              <a:t>   "Injury is probably the most under recognized major public health problem facing the nation today.”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— National Academy of Sciences, 1988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6F82F-2041-4AB9-B355-EEADF807084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Design5</Template>
  <TotalTime>9647</TotalTime>
  <Words>1612</Words>
  <Application>Microsoft Office PowerPoint</Application>
  <PresentationFormat>On-screen Show (4:3)</PresentationFormat>
  <Paragraphs>324</Paragraphs>
  <Slides>50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Custom Design</vt:lpstr>
      <vt:lpstr>Trek</vt:lpstr>
      <vt:lpstr> Safety and Injury Prevention for Children with Special Needs</vt:lpstr>
      <vt:lpstr>Goals</vt:lpstr>
      <vt:lpstr>History and Background</vt:lpstr>
      <vt:lpstr>Kohl’s Cares for Kids</vt:lpstr>
      <vt:lpstr>Children with Special health care needs</vt:lpstr>
      <vt:lpstr>Slide 6</vt:lpstr>
      <vt:lpstr>Slide 7</vt:lpstr>
      <vt:lpstr>Accidents vs.  Unintentional Injuries </vt:lpstr>
      <vt:lpstr>Slide 9</vt:lpstr>
      <vt:lpstr>Slide 10</vt:lpstr>
      <vt:lpstr>Slide 11</vt:lpstr>
      <vt:lpstr>Slide 12</vt:lpstr>
      <vt:lpstr>Slide 13</vt:lpstr>
      <vt:lpstr>CDC Childhood Injury Report</vt:lpstr>
      <vt:lpstr> CDC Childhood Injury Report: Nonfatal Injuries</vt:lpstr>
      <vt:lpstr>Trends in the prevalence of developmental disabilities in US Children, 1997-2008 (BOYLE, c.a., Boulet, S., Schieve, L.A., Cohen, R.A. et al. Pediatrics 2008) </vt:lpstr>
      <vt:lpstr>Diagnosis to function: classification for children and youths (Lollar, D.J., and Simeonsson, R.J., 2005)</vt:lpstr>
      <vt:lpstr>Slide 18</vt:lpstr>
      <vt:lpstr>Increased Risk of injury in children with Developmental Disabilities (Lee, L.C, Harrington, R.A.  Chang, J.j., connors, S.l.)</vt:lpstr>
      <vt:lpstr>Injuries Among us children with different types of disabilities (sinclair, s.a., xiang, h., 2008)</vt:lpstr>
      <vt:lpstr>  How Mothers parent their children with behavior disorders: implications for unintentional injury risk  (Schwebel, D.c., hodgens, j.b., and sterling, s.) </vt:lpstr>
      <vt:lpstr>For CYSHCN</vt:lpstr>
      <vt:lpstr>Slide 23</vt:lpstr>
      <vt:lpstr>Neurobehavioral disorders</vt:lpstr>
      <vt:lpstr>Slide 25</vt:lpstr>
      <vt:lpstr>Mobility or Movement Issues</vt:lpstr>
      <vt:lpstr>Slide 27</vt:lpstr>
      <vt:lpstr>Slide 28</vt:lpstr>
      <vt:lpstr>Sensory Related Impairments</vt:lpstr>
      <vt:lpstr>Cognitive impairments</vt:lpstr>
      <vt:lpstr>Personal Safety</vt:lpstr>
      <vt:lpstr>Slide 32</vt:lpstr>
      <vt:lpstr>School Safety</vt:lpstr>
      <vt:lpstr>Playground Safety</vt:lpstr>
      <vt:lpstr>In summary</vt:lpstr>
      <vt:lpstr>Putting it all together</vt:lpstr>
      <vt:lpstr>tools models     Theories </vt:lpstr>
      <vt:lpstr>Slide 38</vt:lpstr>
      <vt:lpstr>Slide 39</vt:lpstr>
      <vt:lpstr>A life course approach to injury prevention: a “lens and telescope” conceptual model (Hoskling, j., ameratunga, s., morton, s. and blank, d. 2011)</vt:lpstr>
      <vt:lpstr>Slide 41</vt:lpstr>
      <vt:lpstr>Developmental Focus</vt:lpstr>
      <vt:lpstr>Slide 43</vt:lpstr>
      <vt:lpstr>References</vt:lpstr>
      <vt:lpstr>Slide 45</vt:lpstr>
      <vt:lpstr>Slide 46</vt:lpstr>
      <vt:lpstr>Slide 47</vt:lpstr>
      <vt:lpstr>Resources</vt:lpstr>
      <vt:lpstr>Slide 49</vt:lpstr>
      <vt:lpstr>Slide 50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Your Title Here</dc:title>
  <dc:creator>Linn</dc:creator>
  <cp:lastModifiedBy>Linn</cp:lastModifiedBy>
  <cp:revision>502</cp:revision>
  <dcterms:created xsi:type="dcterms:W3CDTF">2011-01-08T17:48:16Z</dcterms:created>
  <dcterms:modified xsi:type="dcterms:W3CDTF">2012-07-11T02:20:54Z</dcterms:modified>
</cp:coreProperties>
</file>