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4"/>
  </p:notesMasterIdLst>
  <p:sldIdLst>
    <p:sldId id="256" r:id="rId2"/>
    <p:sldId id="268" r:id="rId3"/>
    <p:sldId id="297" r:id="rId4"/>
    <p:sldId id="257" r:id="rId5"/>
    <p:sldId id="313" r:id="rId6"/>
    <p:sldId id="272" r:id="rId7"/>
    <p:sldId id="273" r:id="rId8"/>
    <p:sldId id="274" r:id="rId9"/>
    <p:sldId id="271" r:id="rId10"/>
    <p:sldId id="275" r:id="rId11"/>
    <p:sldId id="262" r:id="rId12"/>
    <p:sldId id="307" r:id="rId13"/>
    <p:sldId id="308" r:id="rId14"/>
    <p:sldId id="296" r:id="rId15"/>
    <p:sldId id="276" r:id="rId16"/>
    <p:sldId id="267" r:id="rId17"/>
    <p:sldId id="263" r:id="rId18"/>
    <p:sldId id="264" r:id="rId19"/>
    <p:sldId id="281" r:id="rId20"/>
    <p:sldId id="306" r:id="rId21"/>
    <p:sldId id="287" r:id="rId22"/>
    <p:sldId id="283" r:id="rId23"/>
    <p:sldId id="284" r:id="rId24"/>
    <p:sldId id="312" r:id="rId25"/>
    <p:sldId id="309" r:id="rId26"/>
    <p:sldId id="311" r:id="rId27"/>
    <p:sldId id="301" r:id="rId28"/>
    <p:sldId id="285" r:id="rId29"/>
    <p:sldId id="314" r:id="rId30"/>
    <p:sldId id="315" r:id="rId31"/>
    <p:sldId id="316" r:id="rId32"/>
    <p:sldId id="3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ED694-4186-614A-B1CE-A1639F58242E}" type="datetimeFigureOut">
              <a:rPr lang="en-US" smtClean="0"/>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1F71C-A934-224D-9A50-96287502F50F}" type="slidenum">
              <a:rPr lang="en-US" smtClean="0"/>
              <a:t>‹#›</a:t>
            </a:fld>
            <a:endParaRPr lang="en-US"/>
          </a:p>
        </p:txBody>
      </p:sp>
    </p:spTree>
    <p:extLst>
      <p:ext uri="{BB962C8B-B14F-4D97-AF65-F5344CB8AC3E}">
        <p14:creationId xmlns:p14="http://schemas.microsoft.com/office/powerpoint/2010/main" val="41163013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(6/16/15 10:25) -----</a:t>
            </a:r>
          </a:p>
          <a:p>
            <a:r>
              <a:rPr lang="en-US"/>
              <a:t>interest in experience of sibings and how we can meet their needs as clinicians.</a:t>
            </a:r>
          </a:p>
        </p:txBody>
      </p:sp>
      <p:sp>
        <p:nvSpPr>
          <p:cNvPr id="4" name="Slide Number Placeholder 3"/>
          <p:cNvSpPr>
            <a:spLocks noGrp="1"/>
          </p:cNvSpPr>
          <p:nvPr>
            <p:ph type="sldNum" sz="quarter" idx="10"/>
          </p:nvPr>
        </p:nvSpPr>
        <p:spPr/>
        <p:txBody>
          <a:bodyPr/>
          <a:lstStyle/>
          <a:p>
            <a:fld id="{2721F71C-A934-224D-9A50-96287502F50F}" type="slidenum">
              <a:rPr lang="en-US" smtClean="0"/>
              <a:t>1</a:t>
            </a:fld>
            <a:endParaRPr lang="en-US"/>
          </a:p>
        </p:txBody>
      </p:sp>
    </p:spTree>
    <p:extLst>
      <p:ext uri="{BB962C8B-B14F-4D97-AF65-F5344CB8AC3E}">
        <p14:creationId xmlns:p14="http://schemas.microsoft.com/office/powerpoint/2010/main" val="78029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Often the sibling’s understanding of impact is limited to how they are impacted.</a:t>
            </a:r>
          </a:p>
          <a:p>
            <a:pPr marL="228600" indent="-228600">
              <a:buAutoNum type="arabicParenR"/>
            </a:pPr>
            <a:r>
              <a:rPr lang="en-US" baseline="0" dirty="0" smtClean="0"/>
              <a:t> What is their sense of well-being? How are things at home?  What does their family do for fun?  How is their relationships with their friends? Are they ever embarrassed by their sibling? </a:t>
            </a:r>
          </a:p>
          <a:p>
            <a:pPr marL="228600" indent="-228600">
              <a:buAutoNum type="arabicParenR"/>
            </a:pPr>
            <a:r>
              <a:rPr lang="en-US" baseline="0" dirty="0" smtClean="0"/>
              <a:t>Hauser et al proposed a 3 component problem solving strategy for </a:t>
            </a:r>
            <a:r>
              <a:rPr lang="en-US" baseline="0" dirty="0" err="1" smtClean="0"/>
              <a:t>famlies</a:t>
            </a:r>
            <a:r>
              <a:rPr lang="en-US" baseline="0" dirty="0" smtClean="0"/>
              <a:t> who have children with juvenile diabetes.  Problem solving strategies are key in shifting the balance from vulnerability to resilience.  </a:t>
            </a:r>
          </a:p>
          <a:p>
            <a:pPr marL="228600" indent="-228600">
              <a:buAutoNum type="arabicParenR"/>
            </a:pPr>
            <a:r>
              <a:rPr lang="en-US" baseline="0" dirty="0" smtClean="0"/>
              <a:t>The sibling experience may vary over time depending on the developmental progress of the affected child and on the understanding of the unaffected sibling</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28</a:t>
            </a:fld>
            <a:endParaRPr lang="en-US"/>
          </a:p>
        </p:txBody>
      </p:sp>
    </p:spTree>
    <p:extLst>
      <p:ext uri="{BB962C8B-B14F-4D97-AF65-F5344CB8AC3E}">
        <p14:creationId xmlns:p14="http://schemas.microsoft.com/office/powerpoint/2010/main" val="1473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published</a:t>
            </a:r>
            <a:r>
              <a:rPr lang="en-US" baseline="0" dirty="0" smtClean="0"/>
              <a:t> a study to determine the prevalence of disabilities in US children over a 12 year period</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3</a:t>
            </a:fld>
            <a:endParaRPr lang="en-US"/>
          </a:p>
        </p:txBody>
      </p:sp>
    </p:spTree>
    <p:extLst>
      <p:ext uri="{BB962C8B-B14F-4D97-AF65-F5344CB8AC3E}">
        <p14:creationId xmlns:p14="http://schemas.microsoft.com/office/powerpoint/2010/main" val="307471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Walter </a:t>
            </a:r>
            <a:r>
              <a:rPr lang="en-US" dirty="0" err="1" smtClean="0"/>
              <a:t>Toman</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10</a:t>
            </a:fld>
            <a:endParaRPr lang="en-US"/>
          </a:p>
        </p:txBody>
      </p:sp>
    </p:spTree>
    <p:extLst>
      <p:ext uri="{BB962C8B-B14F-4D97-AF65-F5344CB8AC3E}">
        <p14:creationId xmlns:p14="http://schemas.microsoft.com/office/powerpoint/2010/main" val="124906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aim of an integrative review by Choi and Van Riper was to understand the experience of siblings living with a child with Down syndrome and to identify factors that influenced sibling adaptation.  Gender was associated with the extent of sibling adaptation but with mixed results. </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14</a:t>
            </a:fld>
            <a:endParaRPr lang="en-US"/>
          </a:p>
        </p:txBody>
      </p:sp>
    </p:spTree>
    <p:extLst>
      <p:ext uri="{BB962C8B-B14F-4D97-AF65-F5344CB8AC3E}">
        <p14:creationId xmlns:p14="http://schemas.microsoft.com/office/powerpoint/2010/main" val="260203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r>
              <a:rPr lang="en-US" baseline="0" dirty="0" smtClean="0"/>
              <a:t> Kahn</a:t>
            </a:r>
          </a:p>
          <a:p>
            <a:r>
              <a:rPr lang="en-US" baseline="0" dirty="0" smtClean="0"/>
              <a:t>Such as “Who is the most responsible?”</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15</a:t>
            </a:fld>
            <a:endParaRPr lang="en-US"/>
          </a:p>
        </p:txBody>
      </p:sp>
    </p:spTree>
    <p:extLst>
      <p:ext uri="{BB962C8B-B14F-4D97-AF65-F5344CB8AC3E}">
        <p14:creationId xmlns:p14="http://schemas.microsoft.com/office/powerpoint/2010/main" val="116376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complementary perspectives in developmental research that help to explain the similarities and differences among siblings are convergence and divergence.</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18</a:t>
            </a:fld>
            <a:endParaRPr lang="en-US"/>
          </a:p>
        </p:txBody>
      </p:sp>
    </p:spTree>
    <p:extLst>
      <p:ext uri="{BB962C8B-B14F-4D97-AF65-F5344CB8AC3E}">
        <p14:creationId xmlns:p14="http://schemas.microsoft.com/office/powerpoint/2010/main" val="114754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20</a:t>
            </a:fld>
            <a:endParaRPr lang="en-US"/>
          </a:p>
        </p:txBody>
      </p:sp>
    </p:spTree>
    <p:extLst>
      <p:ext uri="{BB962C8B-B14F-4D97-AF65-F5344CB8AC3E}">
        <p14:creationId xmlns:p14="http://schemas.microsoft.com/office/powerpoint/2010/main" val="81358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1955 Werner and Smith began a longitudinal study that followed all of the children born on the island of </a:t>
            </a:r>
            <a:r>
              <a:rPr lang="en-US" dirty="0" err="1" smtClean="0"/>
              <a:t>Kauwai</a:t>
            </a:r>
            <a:r>
              <a:rPr lang="en-US" baseline="0" dirty="0" smtClean="0"/>
              <a:t> that year until they were 40 years old.  They found that some of the children in their study faced very adverse circumstances in their lives, yet 1/3 of them did very well.  Werner and Smith called them “vulnerable but invincible”.</a:t>
            </a:r>
          </a:p>
          <a:p>
            <a:r>
              <a:rPr lang="en-US" baseline="0" dirty="0" smtClean="0"/>
              <a:t>They found that those children with the most resiliency had access to protective factors such as sociability, autonomy, and emotional support</a:t>
            </a:r>
          </a:p>
          <a:p>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22</a:t>
            </a:fld>
            <a:endParaRPr lang="en-US"/>
          </a:p>
        </p:txBody>
      </p:sp>
    </p:spTree>
    <p:extLst>
      <p:ext uri="{BB962C8B-B14F-4D97-AF65-F5344CB8AC3E}">
        <p14:creationId xmlns:p14="http://schemas.microsoft.com/office/powerpoint/2010/main" val="207405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 of own social competence related to autistic sibling’s social skills</a:t>
            </a:r>
            <a:endParaRPr lang="en-US" dirty="0"/>
          </a:p>
        </p:txBody>
      </p:sp>
      <p:sp>
        <p:nvSpPr>
          <p:cNvPr id="4" name="Slide Number Placeholder 3"/>
          <p:cNvSpPr>
            <a:spLocks noGrp="1"/>
          </p:cNvSpPr>
          <p:nvPr>
            <p:ph type="sldNum" sz="quarter" idx="10"/>
          </p:nvPr>
        </p:nvSpPr>
        <p:spPr/>
        <p:txBody>
          <a:bodyPr/>
          <a:lstStyle/>
          <a:p>
            <a:fld id="{2721F71C-A934-224D-9A50-96287502F50F}" type="slidenum">
              <a:rPr lang="en-US" smtClean="0"/>
              <a:t>25</a:t>
            </a:fld>
            <a:endParaRPr lang="en-US"/>
          </a:p>
        </p:txBody>
      </p:sp>
    </p:spTree>
    <p:extLst>
      <p:ext uri="{BB962C8B-B14F-4D97-AF65-F5344CB8AC3E}">
        <p14:creationId xmlns:p14="http://schemas.microsoft.com/office/powerpoint/2010/main" val="307709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A24CD3-204F-4468-8EE4-28A6668D006A}"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24CD3-204F-4468-8EE4-28A6668D006A}"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A24CD3-204F-4468-8EE4-28A6668D006A}"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24CD3-204F-4468-8EE4-28A6668D006A}" type="datetimeFigureOut">
              <a:rPr lang="en-US" smtClean="0"/>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6/30/2015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1A24CD3-204F-4468-8EE4-28A6668D006A}" type="datetimeFigureOut">
              <a:rPr lang="en-US" smtClean="0"/>
              <a:t>6/30/2015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ncbddd/developmentaldisabilities/features/birthdefects-dd-keyfindings.html" TargetMode="External"/><Relationship Id="rId2" Type="http://schemas.openxmlformats.org/officeDocument/2006/relationships/hyperlink" Target="http://www.cdc.gov/ncbddd/developmentaldisabilities/fact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VTZ_BJlh8LU" TargetMode="External"/><Relationship Id="rId2" Type="http://schemas.openxmlformats.org/officeDocument/2006/relationships/hyperlink" Target="http://search.ebscohost.com/login.aspx?direct=true&amp;AuthType=ip,uid&amp;db=psyh&amp;AN=2003-95022-326&amp;site=ehost-live&amp;scope=site" TargetMode="External"/><Relationship Id="rId1" Type="http://schemas.openxmlformats.org/officeDocument/2006/relationships/slideLayout" Target="../slideLayouts/slideLayout2.xml"/><Relationship Id="rId4" Type="http://schemas.openxmlformats.org/officeDocument/2006/relationships/hyperlink" Target="http://www.youtube.com/watch?v=QHC0FzywHG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5211915"/>
            <a:ext cx="7389369" cy="1431162"/>
          </a:xfrm>
        </p:spPr>
        <p:txBody>
          <a:bodyPr>
            <a:noAutofit/>
          </a:bodyPr>
          <a:lstStyle/>
          <a:p>
            <a:r>
              <a:rPr lang="en-US" sz="3200" dirty="0" smtClean="0"/>
              <a:t>The Experience of Siblings of Children with Developmental Disabilities</a:t>
            </a:r>
            <a:r>
              <a:rPr lang="en-US" sz="2800" dirty="0" smtClean="0"/>
              <a:t/>
            </a:r>
            <a:br>
              <a:rPr lang="en-US" sz="2800" dirty="0" smtClean="0"/>
            </a:br>
            <a:endParaRPr lang="en-US" sz="2800" dirty="0"/>
          </a:p>
        </p:txBody>
      </p:sp>
      <p:pic>
        <p:nvPicPr>
          <p:cNvPr id="5" name="Picture 4" descr="Screen shot 2015-06-02 at 10.31.25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13042" y="937197"/>
            <a:ext cx="5225518" cy="3493761"/>
          </a:xfrm>
          <a:prstGeom prst="rect">
            <a:avLst/>
          </a:prstGeom>
        </p:spPr>
      </p:pic>
    </p:spTree>
    <p:extLst>
      <p:ext uri="{BB962C8B-B14F-4D97-AF65-F5344CB8AC3E}">
        <p14:creationId xmlns:p14="http://schemas.microsoft.com/office/powerpoint/2010/main" val="330042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65760"/>
            <a:ext cx="8074959" cy="548640"/>
          </a:xfrm>
        </p:spPr>
        <p:txBody>
          <a:bodyPr/>
          <a:lstStyle/>
          <a:p>
            <a:r>
              <a:rPr lang="en-US" dirty="0" smtClean="0"/>
              <a:t>Birth Order</a:t>
            </a:r>
            <a:endParaRPr lang="en-US" dirty="0"/>
          </a:p>
        </p:txBody>
      </p:sp>
      <p:pic>
        <p:nvPicPr>
          <p:cNvPr id="8" name="Content Placeholder 7" descr="Screen shot 2015-06-04 at 9.49.12 AM.png"/>
          <p:cNvPicPr>
            <a:picLocks noGrp="1" noChangeAspect="1"/>
          </p:cNvPicPr>
          <p:nvPr>
            <p:ph idx="1"/>
          </p:nvPr>
        </p:nvPicPr>
        <p:blipFill>
          <a:blip r:embed="rId3">
            <a:extLst>
              <a:ext uri="{28A0092B-C50C-407E-A947-70E740481C1C}">
                <a14:useLocalDpi xmlns:a14="http://schemas.microsoft.com/office/drawing/2010/main" val="0"/>
              </a:ext>
            </a:extLst>
          </a:blip>
          <a:srcRect l="-91596" r="-91596"/>
          <a:stretch>
            <a:fillRect/>
          </a:stretch>
        </p:blipFill>
        <p:spPr>
          <a:xfrm>
            <a:off x="1042658" y="365760"/>
            <a:ext cx="11813208" cy="5622901"/>
          </a:xfrm>
        </p:spPr>
      </p:pic>
      <p:sp>
        <p:nvSpPr>
          <p:cNvPr id="10" name="TextBox 9"/>
          <p:cNvSpPr txBox="1"/>
          <p:nvPr/>
        </p:nvSpPr>
        <p:spPr>
          <a:xfrm>
            <a:off x="0" y="916918"/>
            <a:ext cx="4531235" cy="4893647"/>
          </a:xfrm>
          <a:prstGeom prst="rect">
            <a:avLst/>
          </a:prstGeom>
          <a:noFill/>
        </p:spPr>
        <p:txBody>
          <a:bodyPr wrap="square" rtlCol="0">
            <a:spAutoFit/>
          </a:bodyPr>
          <a:lstStyle/>
          <a:p>
            <a:pPr marL="342900" indent="-342900">
              <a:buFont typeface="Wingdings" charset="2"/>
              <a:buChar char="v"/>
            </a:pPr>
            <a:r>
              <a:rPr lang="en-US" sz="1600" dirty="0" smtClean="0"/>
              <a:t>Proposes that sibling position predisposes children to certain personality traits and functional roles</a:t>
            </a:r>
          </a:p>
          <a:p>
            <a:endParaRPr lang="en-US" sz="1600" dirty="0" smtClean="0"/>
          </a:p>
          <a:p>
            <a:pPr marL="342900" indent="-342900">
              <a:buFont typeface="Wingdings" charset="2"/>
              <a:buChar char="v"/>
            </a:pPr>
            <a:r>
              <a:rPr lang="en-US" sz="1600" dirty="0" smtClean="0"/>
              <a:t>Older siblings have greater power and status</a:t>
            </a:r>
          </a:p>
          <a:p>
            <a:endParaRPr lang="en-US" sz="1600" dirty="0" smtClean="0"/>
          </a:p>
          <a:p>
            <a:pPr marL="342900" indent="-342900">
              <a:buFont typeface="Wingdings" charset="2"/>
              <a:buChar char="v"/>
            </a:pPr>
            <a:r>
              <a:rPr lang="en-US" sz="1600" dirty="0" smtClean="0"/>
              <a:t>Children with an older sibling with developmental disability may have poorer psychological adaptation. </a:t>
            </a:r>
          </a:p>
          <a:p>
            <a:endParaRPr lang="en-US" sz="1600" dirty="0" smtClean="0"/>
          </a:p>
          <a:p>
            <a:pPr marL="342900" indent="-342900">
              <a:buFont typeface="Wingdings" charset="2"/>
              <a:buChar char="v"/>
            </a:pPr>
            <a:r>
              <a:rPr lang="en-US" sz="1600" dirty="0" smtClean="0"/>
              <a:t>Birth order may be significant to families when determining who will be legally responsible for the disabled child when parental authority is succeeded</a:t>
            </a:r>
          </a:p>
          <a:p>
            <a:endParaRPr lang="en-US" sz="1600" dirty="0" smtClean="0"/>
          </a:p>
          <a:p>
            <a:pPr marL="342900" indent="-342900">
              <a:buFont typeface="Wingdings" charset="2"/>
              <a:buChar char="v"/>
            </a:pPr>
            <a:endParaRPr lang="en-US" sz="2400" dirty="0" smtClean="0"/>
          </a:p>
          <a:p>
            <a:pPr marL="342900" indent="-342900">
              <a:buFont typeface="Arial"/>
              <a:buChar char="•"/>
            </a:pPr>
            <a:endParaRPr lang="en-US" sz="2400" dirty="0" smtClean="0"/>
          </a:p>
          <a:p>
            <a:endParaRPr lang="en-US" sz="2400" dirty="0"/>
          </a:p>
        </p:txBody>
      </p:sp>
      <p:sp>
        <p:nvSpPr>
          <p:cNvPr id="12" name="Rectangle 11"/>
          <p:cNvSpPr/>
          <p:nvPr/>
        </p:nvSpPr>
        <p:spPr>
          <a:xfrm>
            <a:off x="6420052" y="6119336"/>
            <a:ext cx="2589020" cy="1477328"/>
          </a:xfrm>
          <a:prstGeom prst="rect">
            <a:avLst/>
          </a:prstGeom>
        </p:spPr>
        <p:txBody>
          <a:bodyPr wrap="none">
            <a:spAutoFit/>
          </a:bodyPr>
          <a:lstStyle/>
          <a:p>
            <a:r>
              <a:rPr lang="en-US" dirty="0"/>
              <a:t>(</a:t>
            </a:r>
            <a:r>
              <a:rPr lang="en-US" dirty="0" err="1"/>
              <a:t>Toman</a:t>
            </a:r>
            <a:r>
              <a:rPr lang="en-US" dirty="0"/>
              <a:t>, 1988</a:t>
            </a:r>
            <a:r>
              <a:rPr lang="en-US" dirty="0" smtClean="0"/>
              <a:t>)</a:t>
            </a:r>
          </a:p>
          <a:p>
            <a:r>
              <a:rPr lang="en-US" dirty="0"/>
              <a:t>(Choi &amp; Van Riper, 2013)</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16768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760"/>
            <a:ext cx="7520940" cy="548640"/>
          </a:xfrm>
        </p:spPr>
        <p:txBody>
          <a:bodyPr>
            <a:normAutofit/>
          </a:bodyPr>
          <a:lstStyle/>
          <a:p>
            <a:r>
              <a:rPr lang="en-US" dirty="0" smtClean="0"/>
              <a:t>Typical Social Roles adapted by siblings</a:t>
            </a:r>
            <a:endParaRPr lang="en-US" dirty="0"/>
          </a:p>
        </p:txBody>
      </p:sp>
      <p:sp>
        <p:nvSpPr>
          <p:cNvPr id="3" name="Content Placeholder 2"/>
          <p:cNvSpPr>
            <a:spLocks noGrp="1"/>
          </p:cNvSpPr>
          <p:nvPr>
            <p:ph idx="1"/>
          </p:nvPr>
        </p:nvSpPr>
        <p:spPr>
          <a:xfrm>
            <a:off x="254000" y="1103173"/>
            <a:ext cx="2423549" cy="3289534"/>
          </a:xfrm>
        </p:spPr>
        <p:txBody>
          <a:bodyPr>
            <a:normAutofit fontScale="92500" lnSpcReduction="20000"/>
          </a:bodyPr>
          <a:lstStyle/>
          <a:p>
            <a:pPr>
              <a:buFont typeface="Wingdings" charset="2"/>
              <a:buChar char="v"/>
            </a:pPr>
            <a:r>
              <a:rPr lang="en-US" sz="2000" b="0" dirty="0" smtClean="0"/>
              <a:t>Tendency of younger sibling to look up to and imitate older sibling</a:t>
            </a:r>
          </a:p>
          <a:p>
            <a:pPr marL="285750" indent="-285750">
              <a:buFont typeface="Arial"/>
              <a:buChar char="•"/>
            </a:pPr>
            <a:endParaRPr lang="en-US" sz="2000" b="0" dirty="0" smtClean="0"/>
          </a:p>
          <a:p>
            <a:pPr>
              <a:buFont typeface="Wingdings" charset="2"/>
              <a:buChar char="v"/>
            </a:pPr>
            <a:r>
              <a:rPr lang="en-US" sz="2000" b="0" dirty="0"/>
              <a:t>C</a:t>
            </a:r>
            <a:r>
              <a:rPr lang="en-US" sz="2000" b="0" dirty="0" smtClean="0"/>
              <a:t>apacity of older sibling to model and to initiate </a:t>
            </a:r>
            <a:r>
              <a:rPr lang="en-US" sz="2000" b="0" dirty="0" err="1" smtClean="0"/>
              <a:t>prosocial</a:t>
            </a:r>
            <a:r>
              <a:rPr lang="en-US" sz="2000" b="0" dirty="0" smtClean="0"/>
              <a:t> behavior for many subsequent years</a:t>
            </a:r>
          </a:p>
          <a:p>
            <a:pPr marL="0" indent="0"/>
            <a:endParaRPr lang="en-US" sz="2000" dirty="0" smtClean="0"/>
          </a:p>
          <a:p>
            <a:pPr>
              <a:buFont typeface="Arial"/>
              <a:buChar char="•"/>
            </a:pPr>
            <a:endParaRPr lang="en-US" sz="1800" dirty="0" smtClean="0"/>
          </a:p>
          <a:p>
            <a:pPr>
              <a:buFont typeface="Arial"/>
              <a:buChar char="•"/>
            </a:pPr>
            <a:endParaRPr lang="en-US" dirty="0"/>
          </a:p>
        </p:txBody>
      </p:sp>
      <p:pic>
        <p:nvPicPr>
          <p:cNvPr id="5" name="Picture 4" descr="Screen shot 2015-06-04 at 11.19.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185" y="914400"/>
            <a:ext cx="6151255" cy="4054523"/>
          </a:xfrm>
          <a:prstGeom prst="rect">
            <a:avLst/>
          </a:prstGeom>
        </p:spPr>
      </p:pic>
      <p:sp>
        <p:nvSpPr>
          <p:cNvPr id="7" name="Rectangle 6"/>
          <p:cNvSpPr/>
          <p:nvPr/>
        </p:nvSpPr>
        <p:spPr>
          <a:xfrm>
            <a:off x="5516008" y="6484095"/>
            <a:ext cx="4572000" cy="646331"/>
          </a:xfrm>
          <a:prstGeom prst="rect">
            <a:avLst/>
          </a:prstGeom>
        </p:spPr>
        <p:txBody>
          <a:bodyPr>
            <a:spAutoFit/>
          </a:bodyPr>
          <a:lstStyle/>
          <a:p>
            <a:r>
              <a:rPr lang="en-US" dirty="0"/>
              <a:t>(Knott, Lewis, &amp; Williams, 1995)</a:t>
            </a:r>
          </a:p>
          <a:p>
            <a:r>
              <a:rPr lang="en-US" dirty="0"/>
              <a:t> </a:t>
            </a:r>
          </a:p>
        </p:txBody>
      </p:sp>
    </p:spTree>
    <p:extLst>
      <p:ext uri="{BB962C8B-B14F-4D97-AF65-F5344CB8AC3E}">
        <p14:creationId xmlns:p14="http://schemas.microsoft.com/office/powerpoint/2010/main" val="9896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48" y="601024"/>
            <a:ext cx="7520940" cy="548640"/>
          </a:xfrm>
        </p:spPr>
        <p:txBody>
          <a:bodyPr/>
          <a:lstStyle/>
          <a:p>
            <a:r>
              <a:rPr lang="en-US" dirty="0" smtClean="0"/>
              <a:t>Sibling Interaction of Children with Learning Disabilities: A Comparison of Autism and Down’s Syndrome</a:t>
            </a:r>
            <a:endParaRPr lang="en-US" dirty="0"/>
          </a:p>
        </p:txBody>
      </p:sp>
      <p:sp>
        <p:nvSpPr>
          <p:cNvPr id="3" name="Content Placeholder 2"/>
          <p:cNvSpPr>
            <a:spLocks noGrp="1"/>
          </p:cNvSpPr>
          <p:nvPr>
            <p:ph idx="1"/>
          </p:nvPr>
        </p:nvSpPr>
        <p:spPr>
          <a:xfrm>
            <a:off x="568687" y="1686392"/>
            <a:ext cx="8397599" cy="4215144"/>
          </a:xfrm>
        </p:spPr>
        <p:txBody>
          <a:bodyPr>
            <a:normAutofit/>
          </a:bodyPr>
          <a:lstStyle/>
          <a:p>
            <a:pPr>
              <a:buFont typeface="Wingdings" charset="2"/>
              <a:buChar char="v"/>
            </a:pPr>
            <a:r>
              <a:rPr lang="en-US" dirty="0" smtClean="0"/>
              <a:t>Home observations of 30 pairs of siblings with autism or Down syndrome</a:t>
            </a:r>
          </a:p>
          <a:p>
            <a:pPr>
              <a:buFont typeface="Wingdings" charset="2"/>
              <a:buChar char="v"/>
            </a:pPr>
            <a:r>
              <a:rPr lang="en-US" dirty="0" smtClean="0"/>
              <a:t>Observations confined to initiations, responses, and imitations</a:t>
            </a:r>
          </a:p>
          <a:p>
            <a:pPr>
              <a:buFont typeface="Wingdings" charset="2"/>
              <a:buChar char="v"/>
            </a:pPr>
            <a:r>
              <a:rPr lang="en-US" dirty="0" smtClean="0"/>
              <a:t>Among the Down syndrome dyads:</a:t>
            </a:r>
          </a:p>
          <a:p>
            <a:pPr marL="0" indent="0"/>
            <a:r>
              <a:rPr lang="en-US" dirty="0" smtClean="0"/>
              <a:t>	The nondisabled child took on the role of “teacher” or “leader” and the child with Down 	syndrome took on the role of “learner” or “follower” regardless of age or birth order.</a:t>
            </a:r>
          </a:p>
          <a:p>
            <a:pPr marL="0" indent="0"/>
            <a:r>
              <a:rPr lang="en-US" dirty="0" smtClean="0"/>
              <a:t>	This pattern of interaction gives both children access to channels of “normal” social 	development although there may be some disadvantage to the younger sibling 	assuming the role of the “older child”.</a:t>
            </a:r>
          </a:p>
          <a:p>
            <a:pPr marL="0" indent="0"/>
            <a:r>
              <a:rPr lang="en-US" dirty="0" smtClean="0"/>
              <a:t>		</a:t>
            </a:r>
            <a:r>
              <a:rPr lang="en-US" dirty="0"/>
              <a:t>	</a:t>
            </a:r>
            <a:endParaRPr lang="en-US" dirty="0" smtClean="0"/>
          </a:p>
          <a:p>
            <a:pPr marL="0" indent="0"/>
            <a:r>
              <a:rPr lang="en-US" dirty="0"/>
              <a:t>	</a:t>
            </a:r>
            <a:endParaRPr lang="en-US" dirty="0" smtClean="0"/>
          </a:p>
        </p:txBody>
      </p:sp>
      <p:sp>
        <p:nvSpPr>
          <p:cNvPr id="4" name="TextBox 3"/>
          <p:cNvSpPr txBox="1"/>
          <p:nvPr/>
        </p:nvSpPr>
        <p:spPr>
          <a:xfrm>
            <a:off x="5697095" y="6211669"/>
            <a:ext cx="3307103" cy="646331"/>
          </a:xfrm>
          <a:prstGeom prst="rect">
            <a:avLst/>
          </a:prstGeom>
          <a:noFill/>
        </p:spPr>
        <p:txBody>
          <a:bodyPr wrap="none" rtlCol="0">
            <a:spAutoFit/>
          </a:bodyPr>
          <a:lstStyle/>
          <a:p>
            <a:r>
              <a:rPr lang="en-US" dirty="0"/>
              <a:t>(Knott, Lewis, &amp; Williams, 1995)</a:t>
            </a:r>
          </a:p>
          <a:p>
            <a:endParaRPr lang="en-US" dirty="0"/>
          </a:p>
        </p:txBody>
      </p:sp>
    </p:spTree>
    <p:extLst>
      <p:ext uri="{BB962C8B-B14F-4D97-AF65-F5344CB8AC3E}">
        <p14:creationId xmlns:p14="http://schemas.microsoft.com/office/powerpoint/2010/main" val="61124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37" y="365760"/>
            <a:ext cx="7926863" cy="548640"/>
          </a:xfrm>
        </p:spPr>
        <p:txBody>
          <a:bodyPr/>
          <a:lstStyle/>
          <a:p>
            <a:r>
              <a:rPr lang="en-US" dirty="0"/>
              <a:t>Sibling Interaction of Children with Learning Disabilities: A Comparison of Autism and Down’s </a:t>
            </a:r>
            <a:r>
              <a:rPr lang="en-US" dirty="0" smtClean="0"/>
              <a:t>Syndrome (continued)</a:t>
            </a:r>
            <a:endParaRPr lang="en-US" dirty="0"/>
          </a:p>
        </p:txBody>
      </p:sp>
      <p:sp>
        <p:nvSpPr>
          <p:cNvPr id="3" name="Content Placeholder 2"/>
          <p:cNvSpPr>
            <a:spLocks noGrp="1"/>
          </p:cNvSpPr>
          <p:nvPr>
            <p:ph idx="1"/>
          </p:nvPr>
        </p:nvSpPr>
        <p:spPr>
          <a:xfrm>
            <a:off x="443102" y="1477376"/>
            <a:ext cx="8700898" cy="4283400"/>
          </a:xfrm>
        </p:spPr>
        <p:txBody>
          <a:bodyPr>
            <a:noAutofit/>
          </a:bodyPr>
          <a:lstStyle/>
          <a:p>
            <a:pPr marL="285750" indent="-285750">
              <a:buFont typeface="Wingdings" charset="2"/>
              <a:buChar char="v"/>
            </a:pPr>
            <a:r>
              <a:rPr lang="en-US" b="0" dirty="0"/>
              <a:t>Among the autistic dyads:</a:t>
            </a:r>
          </a:p>
          <a:p>
            <a:pPr marL="0" indent="0"/>
            <a:r>
              <a:rPr lang="en-US" b="0" dirty="0" smtClean="0"/>
              <a:t>	While </a:t>
            </a:r>
            <a:r>
              <a:rPr lang="en-US" b="0" dirty="0"/>
              <a:t>the quality and quantity of play among siblings was greater than typical </a:t>
            </a:r>
            <a:r>
              <a:rPr lang="en-US" b="0" dirty="0" smtClean="0"/>
              <a:t>peer </a:t>
            </a:r>
            <a:r>
              <a:rPr lang="en-US" b="0" dirty="0"/>
              <a:t>play for </a:t>
            </a:r>
            <a:r>
              <a:rPr lang="en-US" b="0" dirty="0" smtClean="0"/>
              <a:t>	autistic </a:t>
            </a:r>
            <a:r>
              <a:rPr lang="en-US" b="0" dirty="0"/>
              <a:t>children, impoverishment in interactions still existed as </a:t>
            </a:r>
            <a:r>
              <a:rPr lang="en-US" b="0" dirty="0" smtClean="0"/>
              <a:t>compared </a:t>
            </a:r>
            <a:r>
              <a:rPr lang="en-US" b="0" dirty="0"/>
              <a:t>to the Down </a:t>
            </a:r>
            <a:r>
              <a:rPr lang="en-US" b="0" dirty="0" smtClean="0"/>
              <a:t>	syndrome dyads (less initiation and imitation).</a:t>
            </a:r>
            <a:r>
              <a:rPr lang="en-US" b="0" dirty="0"/>
              <a:t>	</a:t>
            </a:r>
          </a:p>
          <a:p>
            <a:pPr marL="285750" indent="-285750">
              <a:buFont typeface="Wingdings" charset="2"/>
              <a:buChar char="v"/>
            </a:pPr>
            <a:r>
              <a:rPr lang="en-US" b="0" dirty="0" smtClean="0"/>
              <a:t>Why do autistic children “play better” with their siblings than with their peers?  </a:t>
            </a:r>
          </a:p>
          <a:p>
            <a:pPr marL="0" lvl="1" indent="0">
              <a:buNone/>
            </a:pPr>
            <a:r>
              <a:rPr lang="en-US" dirty="0" smtClean="0"/>
              <a:t>	Siblings are highly familiar with each other and have similar backgrounds and 	experiences.</a:t>
            </a:r>
          </a:p>
          <a:p>
            <a:pPr marL="0" indent="0"/>
            <a:r>
              <a:rPr lang="en-US" dirty="0"/>
              <a:t>	</a:t>
            </a:r>
            <a:r>
              <a:rPr lang="en-US" b="0" dirty="0" smtClean="0"/>
              <a:t>While peer play is egalitarian, sibling play is asymmetrical which may allow the autistic 	child to engage in play but not be responsible for initiation.</a:t>
            </a:r>
          </a:p>
          <a:p>
            <a:pPr marL="0" indent="0"/>
            <a:r>
              <a:rPr lang="en-US" b="0" dirty="0"/>
              <a:t>	</a:t>
            </a:r>
            <a:r>
              <a:rPr lang="en-US" b="0" dirty="0" smtClean="0"/>
              <a:t>Siblings may be more motivated to play than peers and may receive encouragement and 	teaching from parents.</a:t>
            </a:r>
          </a:p>
          <a:p>
            <a:pPr marL="0" indent="0"/>
            <a:r>
              <a:rPr lang="en-US" b="0" dirty="0"/>
              <a:t>				</a:t>
            </a:r>
          </a:p>
          <a:p>
            <a:endParaRPr lang="en-US" b="0" dirty="0"/>
          </a:p>
        </p:txBody>
      </p:sp>
      <p:sp>
        <p:nvSpPr>
          <p:cNvPr id="5" name="TextBox 4"/>
          <p:cNvSpPr txBox="1"/>
          <p:nvPr/>
        </p:nvSpPr>
        <p:spPr>
          <a:xfrm>
            <a:off x="5640226" y="6363332"/>
            <a:ext cx="3307103" cy="646331"/>
          </a:xfrm>
          <a:prstGeom prst="rect">
            <a:avLst/>
          </a:prstGeom>
          <a:noFill/>
        </p:spPr>
        <p:txBody>
          <a:bodyPr wrap="none" rtlCol="0">
            <a:spAutoFit/>
          </a:bodyPr>
          <a:lstStyle/>
          <a:p>
            <a:r>
              <a:rPr lang="en-US" dirty="0"/>
              <a:t>(Knott, Lewis, &amp; Williams, 1995)</a:t>
            </a:r>
          </a:p>
          <a:p>
            <a:endParaRPr lang="en-US" dirty="0"/>
          </a:p>
        </p:txBody>
      </p:sp>
    </p:spTree>
    <p:extLst>
      <p:ext uri="{BB962C8B-B14F-4D97-AF65-F5344CB8AC3E}">
        <p14:creationId xmlns:p14="http://schemas.microsoft.com/office/powerpoint/2010/main" val="2410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3" name="Content Placeholder 2"/>
          <p:cNvSpPr>
            <a:spLocks noGrp="1"/>
          </p:cNvSpPr>
          <p:nvPr>
            <p:ph idx="1"/>
          </p:nvPr>
        </p:nvSpPr>
        <p:spPr>
          <a:xfrm>
            <a:off x="3898290" y="406619"/>
            <a:ext cx="5050057" cy="5792595"/>
          </a:xfrm>
        </p:spPr>
        <p:txBody>
          <a:bodyPr>
            <a:noAutofit/>
          </a:bodyPr>
          <a:lstStyle/>
          <a:p>
            <a:r>
              <a:rPr lang="en-US" dirty="0" smtClean="0"/>
              <a:t>Among siblings of children with Down syndrome or other intellectual disabilities:</a:t>
            </a:r>
            <a:endParaRPr lang="en-US" dirty="0"/>
          </a:p>
          <a:p>
            <a:endParaRPr lang="en-US" dirty="0"/>
          </a:p>
          <a:p>
            <a:pPr>
              <a:buFont typeface="Wingdings" charset="2"/>
              <a:buChar char="v"/>
            </a:pPr>
            <a:r>
              <a:rPr lang="en-US" dirty="0" smtClean="0"/>
              <a:t>In 42% of the studies, sisters had more trouble adapting.</a:t>
            </a:r>
          </a:p>
          <a:p>
            <a:pPr marL="0" indent="0"/>
            <a:r>
              <a:rPr lang="en-US" dirty="0"/>
              <a:t>	</a:t>
            </a:r>
            <a:r>
              <a:rPr lang="en-US" dirty="0" smtClean="0"/>
              <a:t>More behavioral problems (particularly 	conduct disorders)</a:t>
            </a:r>
          </a:p>
          <a:p>
            <a:pPr marL="0" indent="0"/>
            <a:r>
              <a:rPr lang="en-US" dirty="0"/>
              <a:t>	</a:t>
            </a:r>
            <a:r>
              <a:rPr lang="en-US" dirty="0" smtClean="0"/>
              <a:t>More likely to be depressed and have low 	self-esteem</a:t>
            </a:r>
          </a:p>
          <a:p>
            <a:pPr marL="285750" indent="-285750">
              <a:buFont typeface="Wingdings" charset="2"/>
              <a:buChar char="v"/>
            </a:pPr>
            <a:r>
              <a:rPr lang="en-US" dirty="0" smtClean="0"/>
              <a:t>58% of the studies, brothers had more problems.</a:t>
            </a:r>
          </a:p>
          <a:p>
            <a:pPr marL="0" indent="0"/>
            <a:r>
              <a:rPr lang="en-US" dirty="0"/>
              <a:t>	</a:t>
            </a:r>
            <a:r>
              <a:rPr lang="en-US" dirty="0" smtClean="0"/>
              <a:t>More likely to be depressed and/or display 	aggressive behaviors</a:t>
            </a:r>
          </a:p>
          <a:p>
            <a:pPr marL="0" indent="0"/>
            <a:r>
              <a:rPr lang="en-US" dirty="0"/>
              <a:t>	</a:t>
            </a:r>
            <a:r>
              <a:rPr lang="en-US" dirty="0" smtClean="0"/>
              <a:t>Less likely to display </a:t>
            </a:r>
            <a:r>
              <a:rPr lang="en-US" dirty="0" err="1" smtClean="0"/>
              <a:t>prosocial</a:t>
            </a:r>
            <a:r>
              <a:rPr lang="en-US" dirty="0" smtClean="0"/>
              <a:t> behavior, 	nurturance, and affection for sibling</a:t>
            </a:r>
          </a:p>
          <a:p>
            <a:pPr marL="0" indent="0"/>
            <a:r>
              <a:rPr lang="en-US" dirty="0"/>
              <a:t>	</a:t>
            </a:r>
            <a:r>
              <a:rPr lang="en-US" dirty="0" smtClean="0"/>
              <a:t>More emotional problems</a:t>
            </a:r>
          </a:p>
          <a:p>
            <a:pPr marL="0" indent="0"/>
            <a:r>
              <a:rPr lang="en-US" dirty="0"/>
              <a:t>	</a:t>
            </a:r>
            <a:endParaRPr lang="en-US" dirty="0" smtClean="0"/>
          </a:p>
          <a:p>
            <a:pPr marL="0" indent="0"/>
            <a:r>
              <a:rPr lang="en-US" dirty="0"/>
              <a:t>	</a:t>
            </a:r>
            <a:endParaRPr lang="en-US" dirty="0" smtClean="0"/>
          </a:p>
        </p:txBody>
      </p:sp>
      <p:pic>
        <p:nvPicPr>
          <p:cNvPr id="4" name="Picture 3" descr="Screen shot 2015-06-12 at 2.39.5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857" y="1304711"/>
            <a:ext cx="3462653" cy="4130000"/>
          </a:xfrm>
          <a:prstGeom prst="rect">
            <a:avLst/>
          </a:prstGeom>
        </p:spPr>
      </p:pic>
      <p:sp>
        <p:nvSpPr>
          <p:cNvPr id="5" name="TextBox 4"/>
          <p:cNvSpPr txBox="1"/>
          <p:nvPr/>
        </p:nvSpPr>
        <p:spPr>
          <a:xfrm>
            <a:off x="6359327" y="6406542"/>
            <a:ext cx="2589020" cy="646331"/>
          </a:xfrm>
          <a:prstGeom prst="rect">
            <a:avLst/>
          </a:prstGeom>
          <a:noFill/>
        </p:spPr>
        <p:txBody>
          <a:bodyPr wrap="none" rtlCol="0">
            <a:spAutoFit/>
          </a:bodyPr>
          <a:lstStyle/>
          <a:p>
            <a:r>
              <a:rPr lang="en-US" dirty="0"/>
              <a:t>(Choi &amp; Van Riper, 2013)</a:t>
            </a:r>
          </a:p>
          <a:p>
            <a:endParaRPr lang="en-US" dirty="0"/>
          </a:p>
        </p:txBody>
      </p:sp>
    </p:spTree>
    <p:extLst>
      <p:ext uri="{BB962C8B-B14F-4D97-AF65-F5344CB8AC3E}">
        <p14:creationId xmlns:p14="http://schemas.microsoft.com/office/powerpoint/2010/main" val="21676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18" y="577031"/>
            <a:ext cx="7520940" cy="548640"/>
          </a:xfrm>
        </p:spPr>
        <p:txBody>
          <a:bodyPr/>
          <a:lstStyle/>
          <a:p>
            <a:r>
              <a:rPr lang="en-US" dirty="0" smtClean="0"/>
              <a:t>temperament, development,</a:t>
            </a:r>
            <a:br>
              <a:rPr lang="en-US" dirty="0" smtClean="0"/>
            </a:br>
            <a:r>
              <a:rPr lang="en-US" dirty="0" smtClean="0"/>
              <a:t> and family dynamics</a:t>
            </a:r>
            <a:endParaRPr lang="en-US" dirty="0"/>
          </a:p>
        </p:txBody>
      </p:sp>
      <p:sp>
        <p:nvSpPr>
          <p:cNvPr id="3" name="Content Placeholder 2"/>
          <p:cNvSpPr>
            <a:spLocks noGrp="1"/>
          </p:cNvSpPr>
          <p:nvPr>
            <p:ph idx="1"/>
          </p:nvPr>
        </p:nvSpPr>
        <p:spPr>
          <a:xfrm>
            <a:off x="717118" y="1346060"/>
            <a:ext cx="4498374" cy="3707914"/>
          </a:xfrm>
        </p:spPr>
        <p:txBody>
          <a:bodyPr>
            <a:normAutofit/>
          </a:bodyPr>
          <a:lstStyle/>
          <a:p>
            <a:pPr marL="285750" indent="-285750">
              <a:buFont typeface="Wingdings" charset="2"/>
              <a:buChar char="v"/>
            </a:pPr>
            <a:r>
              <a:rPr lang="en-US" sz="1800" b="0" dirty="0" smtClean="0"/>
              <a:t>Proposes that these variables will determine functional roles in family rather than birth order such as “the overly responsible one”.</a:t>
            </a:r>
          </a:p>
          <a:p>
            <a:pPr marL="285750" indent="-285750">
              <a:buFont typeface="Wingdings" charset="2"/>
              <a:buChar char="v"/>
            </a:pPr>
            <a:r>
              <a:rPr lang="en-US" sz="1800" b="0" dirty="0" smtClean="0"/>
              <a:t>These variables may also affect how close or distant siblings are to each other during various times of their lives.</a:t>
            </a:r>
          </a:p>
          <a:p>
            <a:pPr marL="285750" indent="-285750">
              <a:buFont typeface="Wingdings" charset="2"/>
              <a:buChar char="v"/>
            </a:pPr>
            <a:r>
              <a:rPr lang="en-US" sz="1800" b="0" dirty="0"/>
              <a:t>M</a:t>
            </a:r>
            <a:r>
              <a:rPr lang="en-US" sz="1800" b="0" dirty="0" smtClean="0"/>
              <a:t>ay explain why some siblings are closer or more distant to disabled child (In extreme cases, siblings may de-identify with the affected child)</a:t>
            </a:r>
          </a:p>
          <a:p>
            <a:pPr marL="0" indent="0"/>
            <a:endParaRPr lang="en-US" sz="1800" b="0" dirty="0"/>
          </a:p>
          <a:p>
            <a:pPr>
              <a:buFont typeface="Arial"/>
              <a:buChar char="•"/>
            </a:pPr>
            <a:endParaRPr lang="en-US" sz="2400" b="0" dirty="0"/>
          </a:p>
        </p:txBody>
      </p:sp>
      <p:sp>
        <p:nvSpPr>
          <p:cNvPr id="6" name="Rectangle 5"/>
          <p:cNvSpPr/>
          <p:nvPr/>
        </p:nvSpPr>
        <p:spPr>
          <a:xfrm>
            <a:off x="6290043" y="6233388"/>
            <a:ext cx="2712591" cy="646331"/>
          </a:xfrm>
          <a:prstGeom prst="rect">
            <a:avLst/>
          </a:prstGeom>
        </p:spPr>
        <p:txBody>
          <a:bodyPr wrap="square">
            <a:spAutoFit/>
          </a:bodyPr>
          <a:lstStyle/>
          <a:p>
            <a:r>
              <a:rPr lang="en-US" dirty="0"/>
              <a:t>(Bank &amp; Kahn, 1997)</a:t>
            </a:r>
          </a:p>
          <a:p>
            <a:r>
              <a:rPr lang="en-US" dirty="0"/>
              <a:t> </a:t>
            </a:r>
          </a:p>
        </p:txBody>
      </p:sp>
      <p:pic>
        <p:nvPicPr>
          <p:cNvPr id="5" name="Picture 4" descr="Screen shot 2015-05-12 at 12.33.5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4888" y="1125671"/>
            <a:ext cx="3090786" cy="3090786"/>
          </a:xfrm>
          <a:prstGeom prst="rect">
            <a:avLst/>
          </a:prstGeom>
        </p:spPr>
      </p:pic>
    </p:spTree>
    <p:extLst>
      <p:ext uri="{BB962C8B-B14F-4D97-AF65-F5344CB8AC3E}">
        <p14:creationId xmlns:p14="http://schemas.microsoft.com/office/powerpoint/2010/main" val="33016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Parent-Child Interaction</a:t>
            </a:r>
            <a:endParaRPr lang="en-US" sz="3200" dirty="0"/>
          </a:p>
        </p:txBody>
      </p:sp>
      <p:sp>
        <p:nvSpPr>
          <p:cNvPr id="3" name="Content Placeholder 2"/>
          <p:cNvSpPr>
            <a:spLocks noGrp="1"/>
          </p:cNvSpPr>
          <p:nvPr>
            <p:ph type="body" idx="1"/>
          </p:nvPr>
        </p:nvSpPr>
        <p:spPr/>
        <p:txBody>
          <a:bodyPr>
            <a:normAutofit fontScale="62500" lnSpcReduction="20000"/>
          </a:bodyPr>
          <a:lstStyle/>
          <a:p>
            <a:pPr marL="0" indent="0"/>
            <a:endParaRPr lang="en-US" sz="2800" dirty="0" smtClean="0"/>
          </a:p>
          <a:p>
            <a:pPr marL="0" indent="0"/>
            <a:endParaRPr lang="en-US" sz="2800" dirty="0" smtClean="0"/>
          </a:p>
        </p:txBody>
      </p:sp>
      <p:pic>
        <p:nvPicPr>
          <p:cNvPr id="4" name="Picture 3" descr="Screen shot 2015-06-05 at 9.23.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583" y="3718762"/>
            <a:ext cx="4771189" cy="3139238"/>
          </a:xfrm>
          <a:prstGeom prst="rect">
            <a:avLst/>
          </a:prstGeom>
        </p:spPr>
      </p:pic>
    </p:spTree>
    <p:extLst>
      <p:ext uri="{BB962C8B-B14F-4D97-AF65-F5344CB8AC3E}">
        <p14:creationId xmlns:p14="http://schemas.microsoft.com/office/powerpoint/2010/main" val="3098950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43" y="365760"/>
            <a:ext cx="7520940" cy="548640"/>
          </a:xfrm>
        </p:spPr>
        <p:txBody>
          <a:bodyPr/>
          <a:lstStyle/>
          <a:p>
            <a:r>
              <a:rPr lang="en-US" dirty="0" smtClean="0"/>
              <a:t>Early interactive patterns</a:t>
            </a:r>
            <a:endParaRPr lang="en-US" dirty="0"/>
          </a:p>
        </p:txBody>
      </p:sp>
      <p:sp>
        <p:nvSpPr>
          <p:cNvPr id="3" name="Content Placeholder 2"/>
          <p:cNvSpPr>
            <a:spLocks noGrp="1"/>
          </p:cNvSpPr>
          <p:nvPr>
            <p:ph idx="1"/>
          </p:nvPr>
        </p:nvSpPr>
        <p:spPr>
          <a:xfrm>
            <a:off x="119243" y="914400"/>
            <a:ext cx="8874573" cy="3049811"/>
          </a:xfrm>
        </p:spPr>
        <p:txBody>
          <a:bodyPr>
            <a:noAutofit/>
          </a:bodyPr>
          <a:lstStyle/>
          <a:p>
            <a:pPr>
              <a:buFont typeface="Wingdings" charset="2"/>
              <a:buChar char="v"/>
            </a:pPr>
            <a:r>
              <a:rPr lang="en-US" sz="2000" dirty="0" smtClean="0"/>
              <a:t>Correlation between how a mother talks to their firstborn child about their newborn and the behavior between the siblings over a sustained period of time</a:t>
            </a:r>
          </a:p>
          <a:p>
            <a:pPr>
              <a:buFont typeface="Wingdings" charset="2"/>
              <a:buChar char="v"/>
            </a:pPr>
            <a:r>
              <a:rPr lang="en-US" sz="2000" dirty="0" smtClean="0"/>
              <a:t>The birth of a sibling is linked with a decrease in positive mother-child interactions, an increase in negative-controlling interactions, and an increase in behavior issues in the “displaced” child</a:t>
            </a:r>
          </a:p>
          <a:p>
            <a:pPr>
              <a:buFont typeface="Wingdings" charset="2"/>
              <a:buChar char="v"/>
            </a:pPr>
            <a:r>
              <a:rPr lang="en-US" sz="2000" dirty="0" smtClean="0"/>
              <a:t>Secure maternal attachment increases the likelihood for harmonious sibling relationships</a:t>
            </a:r>
          </a:p>
          <a:p>
            <a:pPr>
              <a:buFont typeface="Wingdings" charset="2"/>
              <a:buChar char="v"/>
            </a:pPr>
            <a:r>
              <a:rPr lang="en-US" sz="2000" dirty="0" smtClean="0"/>
              <a:t>Potential imbalances may occur in these patterns when a child is diagnosed with a developmental disability at an early age</a:t>
            </a:r>
            <a:endParaRPr lang="en-US" sz="2000" dirty="0"/>
          </a:p>
        </p:txBody>
      </p:sp>
      <p:pic>
        <p:nvPicPr>
          <p:cNvPr id="4" name="Picture 3" descr="Screen shot 2015-06-05 at 5.24.54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47724" y="4584484"/>
            <a:ext cx="3855780" cy="2146259"/>
          </a:xfrm>
          <a:prstGeom prst="rect">
            <a:avLst/>
          </a:prstGeom>
        </p:spPr>
      </p:pic>
      <p:sp>
        <p:nvSpPr>
          <p:cNvPr id="6" name="Rectangle 5"/>
          <p:cNvSpPr/>
          <p:nvPr/>
        </p:nvSpPr>
        <p:spPr>
          <a:xfrm>
            <a:off x="5653241" y="5974958"/>
            <a:ext cx="3490759" cy="1354217"/>
          </a:xfrm>
          <a:prstGeom prst="rect">
            <a:avLst/>
          </a:prstGeom>
        </p:spPr>
        <p:txBody>
          <a:bodyPr wrap="none">
            <a:spAutoFit/>
          </a:bodyPr>
          <a:lstStyle/>
          <a:p>
            <a:r>
              <a:rPr lang="en-US" sz="1600" dirty="0"/>
              <a:t>(</a:t>
            </a:r>
            <a:r>
              <a:rPr lang="en-US" sz="1600" dirty="0" err="1"/>
              <a:t>Baydar</a:t>
            </a:r>
            <a:r>
              <a:rPr lang="en-US" sz="1600" dirty="0"/>
              <a:t>, Greek, &amp; Brooks-Gunn, 1997</a:t>
            </a:r>
            <a:r>
              <a:rPr lang="en-US" sz="1600" dirty="0" smtClean="0"/>
              <a:t>)</a:t>
            </a:r>
          </a:p>
          <a:p>
            <a:r>
              <a:rPr lang="en-US" sz="1600" dirty="0"/>
              <a:t>(Martin, 1985) </a:t>
            </a:r>
            <a:endParaRPr lang="en-US" sz="1600" dirty="0" smtClean="0"/>
          </a:p>
          <a:p>
            <a:r>
              <a:rPr lang="en-US" sz="1600" dirty="0"/>
              <a:t>(</a:t>
            </a:r>
            <a:r>
              <a:rPr lang="en-US" sz="1600" dirty="0" err="1"/>
              <a:t>Schuntermann</a:t>
            </a:r>
            <a:r>
              <a:rPr lang="en-US" sz="1600" dirty="0"/>
              <a:t>, 2007)</a:t>
            </a:r>
          </a:p>
          <a:p>
            <a:endParaRPr lang="en-US" sz="1600" dirty="0" smtClean="0"/>
          </a:p>
          <a:p>
            <a:endParaRPr lang="en-US" sz="1600" dirty="0"/>
          </a:p>
        </p:txBody>
      </p:sp>
    </p:spTree>
    <p:extLst>
      <p:ext uri="{BB962C8B-B14F-4D97-AF65-F5344CB8AC3E}">
        <p14:creationId xmlns:p14="http://schemas.microsoft.com/office/powerpoint/2010/main" val="3249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and Divergence</a:t>
            </a:r>
            <a:endParaRPr lang="en-US" dirty="0"/>
          </a:p>
        </p:txBody>
      </p:sp>
      <p:sp>
        <p:nvSpPr>
          <p:cNvPr id="3" name="Content Placeholder 2"/>
          <p:cNvSpPr>
            <a:spLocks noGrp="1"/>
          </p:cNvSpPr>
          <p:nvPr>
            <p:ph idx="1"/>
          </p:nvPr>
        </p:nvSpPr>
        <p:spPr>
          <a:xfrm>
            <a:off x="822960" y="1100628"/>
            <a:ext cx="7520940" cy="3961893"/>
          </a:xfrm>
        </p:spPr>
        <p:txBody>
          <a:bodyPr>
            <a:noAutofit/>
          </a:bodyPr>
          <a:lstStyle/>
          <a:p>
            <a:pPr marL="0" indent="0"/>
            <a:r>
              <a:rPr lang="en-US" sz="2400" dirty="0" smtClean="0"/>
              <a:t>Convergence</a:t>
            </a:r>
          </a:p>
          <a:p>
            <a:pPr>
              <a:buFont typeface="Wingdings" charset="2"/>
              <a:buChar char="v"/>
            </a:pPr>
            <a:r>
              <a:rPr lang="en-US" sz="2000" b="0" dirty="0" smtClean="0"/>
              <a:t>Parents transmit patterns of thoughts and behaviors</a:t>
            </a:r>
          </a:p>
          <a:p>
            <a:pPr>
              <a:buFont typeface="Wingdings" charset="2"/>
              <a:buChar char="v"/>
            </a:pPr>
            <a:r>
              <a:rPr lang="en-US" sz="2000" b="0" dirty="0" smtClean="0"/>
              <a:t>Siblings will most likely resemble parents and each other</a:t>
            </a:r>
          </a:p>
          <a:p>
            <a:pPr marL="0" indent="0"/>
            <a:endParaRPr lang="en-US" sz="2000" b="0" dirty="0"/>
          </a:p>
          <a:p>
            <a:pPr marL="0" indent="0"/>
            <a:r>
              <a:rPr lang="en-US" sz="2400" dirty="0" smtClean="0"/>
              <a:t>Divergence</a:t>
            </a:r>
            <a:endParaRPr lang="en-US" sz="2400" dirty="0"/>
          </a:p>
          <a:p>
            <a:pPr>
              <a:buFont typeface="Wingdings" charset="2"/>
              <a:buChar char="v"/>
            </a:pPr>
            <a:r>
              <a:rPr lang="en-US" sz="2000" b="0" dirty="0" smtClean="0"/>
              <a:t>Despite shared genetic pool and family background, siblings tend to be remarkably different from each other</a:t>
            </a:r>
          </a:p>
          <a:p>
            <a:pPr>
              <a:buFont typeface="Wingdings" charset="2"/>
              <a:buChar char="v"/>
            </a:pPr>
            <a:r>
              <a:rPr lang="en-US" sz="2000" b="0" dirty="0" smtClean="0"/>
              <a:t>These differences can be attributed to the </a:t>
            </a:r>
            <a:r>
              <a:rPr lang="en-US" sz="2000" b="0" dirty="0" err="1" smtClean="0"/>
              <a:t>nonshared</a:t>
            </a:r>
            <a:r>
              <a:rPr lang="en-US" sz="2000" b="0" dirty="0" smtClean="0"/>
              <a:t> environment that begins in utero and extends into adulthood</a:t>
            </a:r>
          </a:p>
          <a:p>
            <a:pPr marL="0" indent="0"/>
            <a:r>
              <a:rPr lang="en-US" sz="2000" b="0" dirty="0"/>
              <a:t>	</a:t>
            </a:r>
          </a:p>
        </p:txBody>
      </p:sp>
      <p:sp>
        <p:nvSpPr>
          <p:cNvPr id="8" name="TextBox 7"/>
          <p:cNvSpPr txBox="1"/>
          <p:nvPr/>
        </p:nvSpPr>
        <p:spPr>
          <a:xfrm>
            <a:off x="4492366" y="6132298"/>
            <a:ext cx="4651634" cy="1200329"/>
          </a:xfrm>
          <a:prstGeom prst="rect">
            <a:avLst/>
          </a:prstGeom>
          <a:noFill/>
        </p:spPr>
        <p:txBody>
          <a:bodyPr wrap="none" rtlCol="0">
            <a:spAutoFit/>
          </a:bodyPr>
          <a:lstStyle/>
          <a:p>
            <a:r>
              <a:rPr lang="en-US" dirty="0"/>
              <a:t>(Feinberg, McHale, </a:t>
            </a:r>
            <a:r>
              <a:rPr lang="en-US" dirty="0" err="1"/>
              <a:t>Crouter</a:t>
            </a:r>
            <a:r>
              <a:rPr lang="en-US" dirty="0"/>
              <a:t>, &amp; </a:t>
            </a:r>
            <a:r>
              <a:rPr lang="en-US" dirty="0" err="1"/>
              <a:t>Cumsille</a:t>
            </a:r>
            <a:r>
              <a:rPr lang="en-US" dirty="0"/>
              <a:t>, 2003</a:t>
            </a:r>
            <a:r>
              <a:rPr lang="en-US" dirty="0" smtClean="0"/>
              <a:t>)</a:t>
            </a:r>
          </a:p>
          <a:p>
            <a:r>
              <a:rPr lang="en-US" dirty="0"/>
              <a:t>(Hetherington, Reiss, &amp; </a:t>
            </a:r>
            <a:r>
              <a:rPr lang="en-US" dirty="0" err="1"/>
              <a:t>Plomin</a:t>
            </a:r>
            <a:r>
              <a:rPr lang="en-US" dirty="0"/>
              <a:t>, 1994)</a:t>
            </a:r>
          </a:p>
          <a:p>
            <a:endParaRPr lang="en-US" dirty="0"/>
          </a:p>
          <a:p>
            <a:endParaRPr lang="en-US" dirty="0"/>
          </a:p>
        </p:txBody>
      </p:sp>
    </p:spTree>
    <p:extLst>
      <p:ext uri="{BB962C8B-B14F-4D97-AF65-F5344CB8AC3E}">
        <p14:creationId xmlns:p14="http://schemas.microsoft.com/office/powerpoint/2010/main" val="11742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6" y="111163"/>
            <a:ext cx="7520940" cy="548640"/>
          </a:xfrm>
        </p:spPr>
        <p:txBody>
          <a:bodyPr/>
          <a:lstStyle/>
          <a:p>
            <a:r>
              <a:rPr lang="en-US" dirty="0" smtClean="0"/>
              <a:t>Parental differential treatment</a:t>
            </a:r>
            <a:endParaRPr lang="en-US" dirty="0"/>
          </a:p>
        </p:txBody>
      </p:sp>
      <p:sp>
        <p:nvSpPr>
          <p:cNvPr id="3" name="Content Placeholder 2"/>
          <p:cNvSpPr>
            <a:spLocks noGrp="1"/>
          </p:cNvSpPr>
          <p:nvPr>
            <p:ph idx="1"/>
          </p:nvPr>
        </p:nvSpPr>
        <p:spPr>
          <a:xfrm>
            <a:off x="119529" y="630518"/>
            <a:ext cx="6230472" cy="4419600"/>
          </a:xfrm>
        </p:spPr>
        <p:txBody>
          <a:bodyPr>
            <a:normAutofit lnSpcReduction="10000"/>
          </a:bodyPr>
          <a:lstStyle/>
          <a:p>
            <a:pPr marL="285750" indent="-285750">
              <a:buFont typeface="Wingdings" charset="2"/>
              <a:buChar char="v"/>
            </a:pPr>
            <a:r>
              <a:rPr lang="en-US" b="0" dirty="0" smtClean="0"/>
              <a:t>Contributing factor to divergence hypothesis</a:t>
            </a:r>
          </a:p>
          <a:p>
            <a:pPr marL="285750" indent="-285750">
              <a:buFont typeface="Wingdings" charset="2"/>
              <a:buChar char="v"/>
            </a:pPr>
            <a:r>
              <a:rPr lang="en-US" b="0" dirty="0" smtClean="0"/>
              <a:t>Children very aware of the way they receive parental affection, attention, and discipline</a:t>
            </a:r>
          </a:p>
          <a:p>
            <a:pPr marL="285750" indent="-285750">
              <a:buFont typeface="Wingdings" charset="2"/>
              <a:buChar char="v"/>
            </a:pPr>
            <a:r>
              <a:rPr lang="en-US" b="0" dirty="0" smtClean="0"/>
              <a:t>Maternal differential treatment associated with hostile and conflicted sibling relationships</a:t>
            </a:r>
          </a:p>
          <a:p>
            <a:pPr marL="285750" indent="-285750">
              <a:buFont typeface="Wingdings" charset="2"/>
              <a:buChar char="v"/>
            </a:pPr>
            <a:r>
              <a:rPr lang="en-US" b="0" dirty="0" smtClean="0"/>
              <a:t>These patterns become evident in families under stressful situations such as marital difficulties, step-relationships, or illness.</a:t>
            </a:r>
          </a:p>
          <a:p>
            <a:pPr marL="285750" indent="-285750">
              <a:buFont typeface="Wingdings" charset="2"/>
              <a:buChar char="v"/>
            </a:pPr>
            <a:r>
              <a:rPr lang="en-US" b="0" dirty="0" smtClean="0"/>
              <a:t>In a three-year longitudinal study, </a:t>
            </a:r>
            <a:r>
              <a:rPr lang="en-US" b="0" dirty="0" err="1" smtClean="0"/>
              <a:t>Fisman</a:t>
            </a:r>
            <a:r>
              <a:rPr lang="en-US" b="0" dirty="0" smtClean="0"/>
              <a:t> demonstrated that siblings of children with pervasive developmental disorders (PDD) and Down syndrome had adjustment problems related to parental differential treatment</a:t>
            </a:r>
          </a:p>
          <a:p>
            <a:pPr marL="0" indent="0"/>
            <a:r>
              <a:rPr lang="en-US" b="0" dirty="0"/>
              <a:t>	</a:t>
            </a:r>
            <a:r>
              <a:rPr lang="en-US" b="0" dirty="0" smtClean="0"/>
              <a:t>The siblings of the PDD group considered themselves the 	preferred children leading to feelings of guilt, anger, and 	anxiety.</a:t>
            </a:r>
          </a:p>
          <a:p>
            <a:pPr marL="0" indent="0"/>
            <a:r>
              <a:rPr lang="en-US" b="0" dirty="0" smtClean="0"/>
              <a:t>	The siblings of the Down syndrome group felt their siblings 	were the preferred children which led to feelings of neglect.</a:t>
            </a:r>
          </a:p>
          <a:p>
            <a:pPr>
              <a:buFont typeface="Arial"/>
              <a:buChar char="•"/>
            </a:pPr>
            <a:endParaRPr lang="en-US" b="0" dirty="0" smtClean="0"/>
          </a:p>
          <a:p>
            <a:pPr>
              <a:buFont typeface="Arial"/>
              <a:buChar char="•"/>
            </a:pPr>
            <a:endParaRPr lang="en-US" b="0" dirty="0"/>
          </a:p>
        </p:txBody>
      </p:sp>
      <p:sp>
        <p:nvSpPr>
          <p:cNvPr id="5" name="Rectangle 4"/>
          <p:cNvSpPr/>
          <p:nvPr/>
        </p:nvSpPr>
        <p:spPr>
          <a:xfrm>
            <a:off x="6633095" y="6203400"/>
            <a:ext cx="2154957" cy="830997"/>
          </a:xfrm>
          <a:prstGeom prst="rect">
            <a:avLst/>
          </a:prstGeom>
        </p:spPr>
        <p:txBody>
          <a:bodyPr wrap="none">
            <a:spAutoFit/>
          </a:bodyPr>
          <a:lstStyle/>
          <a:p>
            <a:r>
              <a:rPr lang="en-US" sz="1600" dirty="0"/>
              <a:t>(</a:t>
            </a:r>
            <a:r>
              <a:rPr lang="en-US" sz="1600" dirty="0" err="1"/>
              <a:t>Schuntermann</a:t>
            </a:r>
            <a:r>
              <a:rPr lang="en-US" sz="1600" dirty="0"/>
              <a:t>, 2007</a:t>
            </a:r>
            <a:r>
              <a:rPr lang="en-US" sz="1600" dirty="0" smtClean="0"/>
              <a:t>)</a:t>
            </a:r>
          </a:p>
          <a:p>
            <a:r>
              <a:rPr lang="en-US" sz="1600" dirty="0"/>
              <a:t>(</a:t>
            </a:r>
            <a:r>
              <a:rPr lang="en-US" sz="1600" dirty="0" err="1"/>
              <a:t>Fisman</a:t>
            </a:r>
            <a:r>
              <a:rPr lang="en-US" sz="1600" dirty="0"/>
              <a:t> et al., 1996) </a:t>
            </a:r>
          </a:p>
          <a:p>
            <a:endParaRPr lang="en-US" sz="1600" dirty="0"/>
          </a:p>
        </p:txBody>
      </p:sp>
      <p:pic>
        <p:nvPicPr>
          <p:cNvPr id="7" name="Picture 6" descr="Screen shot 2015-06-14 at 12.11.1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01" y="1100629"/>
            <a:ext cx="2729701" cy="2812252"/>
          </a:xfrm>
          <a:prstGeom prst="rect">
            <a:avLst/>
          </a:prstGeom>
        </p:spPr>
      </p:pic>
    </p:spTree>
    <p:extLst>
      <p:ext uri="{BB962C8B-B14F-4D97-AF65-F5344CB8AC3E}">
        <p14:creationId xmlns:p14="http://schemas.microsoft.com/office/powerpoint/2010/main" val="31292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640080"/>
            <a:ext cx="7520940" cy="548640"/>
          </a:xfrm>
        </p:spPr>
        <p:txBody>
          <a:bodyPr>
            <a:normAutofit/>
          </a:bodyPr>
          <a:lstStyle/>
          <a:p>
            <a:r>
              <a:rPr lang="en-US" dirty="0" smtClean="0"/>
              <a:t>Definition: Developmental Disability</a:t>
            </a:r>
            <a:endParaRPr lang="en-US" dirty="0"/>
          </a:p>
        </p:txBody>
      </p:sp>
      <p:sp>
        <p:nvSpPr>
          <p:cNvPr id="3" name="Content Placeholder 2"/>
          <p:cNvSpPr>
            <a:spLocks noGrp="1"/>
          </p:cNvSpPr>
          <p:nvPr>
            <p:ph idx="1"/>
          </p:nvPr>
        </p:nvSpPr>
        <p:spPr>
          <a:xfrm>
            <a:off x="179494" y="1433921"/>
            <a:ext cx="4036906" cy="5153145"/>
          </a:xfrm>
        </p:spPr>
        <p:txBody>
          <a:bodyPr>
            <a:normAutofit/>
          </a:bodyPr>
          <a:lstStyle/>
          <a:p>
            <a:pPr marL="285750" indent="-285750">
              <a:buFont typeface="Wingdings" charset="2"/>
              <a:buChar char="v"/>
            </a:pPr>
            <a:r>
              <a:rPr lang="en-US" b="0" dirty="0" smtClean="0"/>
              <a:t>Any physical and/or mental disability that manifests before 22 years of age </a:t>
            </a:r>
          </a:p>
          <a:p>
            <a:pPr marL="285750" indent="-285750">
              <a:buFont typeface="Wingdings" charset="2"/>
              <a:buChar char="v"/>
            </a:pPr>
            <a:r>
              <a:rPr lang="en-US" b="0" dirty="0" smtClean="0"/>
              <a:t>Likely to continue indefinitely</a:t>
            </a:r>
          </a:p>
          <a:p>
            <a:pPr marL="285750" indent="-285750">
              <a:buFont typeface="Wingdings" charset="2"/>
              <a:buChar char="v"/>
            </a:pPr>
            <a:r>
              <a:rPr lang="en-US" b="0" dirty="0" smtClean="0"/>
              <a:t>Causes significant limitations on one or more life activities such as seeing, speaking, breathing, learning, or walking</a:t>
            </a:r>
          </a:p>
          <a:p>
            <a:pPr marL="285750" indent="-285750">
              <a:buFont typeface="Wingdings" charset="2"/>
              <a:buChar char="v"/>
            </a:pPr>
            <a:r>
              <a:rPr lang="en-US" b="0" dirty="0" smtClean="0"/>
              <a:t>Includes Asperger syndrome and autism, Down syndrome, Fragile X and other genetic syndromes, </a:t>
            </a:r>
            <a:r>
              <a:rPr lang="en-US" b="0" dirty="0" err="1" smtClean="0"/>
              <a:t>spina</a:t>
            </a:r>
            <a:r>
              <a:rPr lang="en-US" b="0" dirty="0" smtClean="0"/>
              <a:t> bifida, cerebral palsy, seizure disorders, ADHD, hearing and visual impairments, and traumatic brain injury</a:t>
            </a:r>
            <a:endParaRPr lang="en-US" b="0" dirty="0"/>
          </a:p>
        </p:txBody>
      </p:sp>
      <p:sp>
        <p:nvSpPr>
          <p:cNvPr id="4" name="TextBox 3"/>
          <p:cNvSpPr txBox="1"/>
          <p:nvPr/>
        </p:nvSpPr>
        <p:spPr>
          <a:xfrm>
            <a:off x="6275231" y="6097073"/>
            <a:ext cx="2570535" cy="1107996"/>
          </a:xfrm>
          <a:prstGeom prst="rect">
            <a:avLst/>
          </a:prstGeom>
          <a:noFill/>
        </p:spPr>
        <p:txBody>
          <a:bodyPr wrap="none" rtlCol="0">
            <a:spAutoFit/>
          </a:bodyPr>
          <a:lstStyle/>
          <a:p>
            <a:r>
              <a:rPr lang="en-US" sz="1600" dirty="0"/>
              <a:t>(</a:t>
            </a:r>
            <a:r>
              <a:rPr lang="en-US" sz="1600" dirty="0" err="1"/>
              <a:t>Dauz</a:t>
            </a:r>
            <a:r>
              <a:rPr lang="en-US" sz="1600" dirty="0"/>
              <a:t> Williams et al., 2010</a:t>
            </a:r>
            <a:r>
              <a:rPr lang="en-US" sz="1600" dirty="0" smtClean="0"/>
              <a:t>)</a:t>
            </a:r>
          </a:p>
          <a:p>
            <a:r>
              <a:rPr lang="en-US" sz="1600" dirty="0"/>
              <a:t>(CDC, 2015a)</a:t>
            </a:r>
          </a:p>
          <a:p>
            <a:endParaRPr lang="en-US" sz="1600" dirty="0"/>
          </a:p>
          <a:p>
            <a:endParaRPr lang="en-US" dirty="0"/>
          </a:p>
        </p:txBody>
      </p:sp>
      <p:pic>
        <p:nvPicPr>
          <p:cNvPr id="6" name="Picture 5" descr="Screen shot 2015-06-12 at 11.18.40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0662" y="1870802"/>
            <a:ext cx="4485097" cy="3092464"/>
          </a:xfrm>
          <a:prstGeom prst="rect">
            <a:avLst/>
          </a:prstGeom>
        </p:spPr>
      </p:pic>
    </p:spTree>
    <p:extLst>
      <p:ext uri="{BB962C8B-B14F-4D97-AF65-F5344CB8AC3E}">
        <p14:creationId xmlns:p14="http://schemas.microsoft.com/office/powerpoint/2010/main" val="75724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12" y="365760"/>
            <a:ext cx="7520940" cy="548640"/>
          </a:xfrm>
        </p:spPr>
        <p:txBody>
          <a:bodyPr/>
          <a:lstStyle/>
          <a:p>
            <a:r>
              <a:rPr lang="en-US" dirty="0" smtClean="0"/>
              <a:t>Parental and Marital Stress in families with a child with down syndrome</a:t>
            </a:r>
            <a:endParaRPr lang="en-US" dirty="0"/>
          </a:p>
        </p:txBody>
      </p:sp>
      <p:sp>
        <p:nvSpPr>
          <p:cNvPr id="3" name="Content Placeholder 2"/>
          <p:cNvSpPr>
            <a:spLocks noGrp="1"/>
          </p:cNvSpPr>
          <p:nvPr>
            <p:ph idx="1"/>
          </p:nvPr>
        </p:nvSpPr>
        <p:spPr>
          <a:xfrm>
            <a:off x="248389" y="1100628"/>
            <a:ext cx="4076016" cy="3918619"/>
          </a:xfrm>
        </p:spPr>
        <p:txBody>
          <a:bodyPr>
            <a:normAutofit lnSpcReduction="10000"/>
          </a:bodyPr>
          <a:lstStyle/>
          <a:p>
            <a:pPr>
              <a:buFont typeface="Wingdings" charset="2"/>
              <a:buChar char="v"/>
            </a:pPr>
            <a:r>
              <a:rPr lang="en-US" b="0" dirty="0" smtClean="0"/>
              <a:t>Degree of parental distress was associated with sibling adaptation among two groups of children (those with a sibling with Down syndrome and those without an affected sibling)</a:t>
            </a:r>
          </a:p>
          <a:p>
            <a:pPr>
              <a:buFont typeface="Wingdings" charset="2"/>
              <a:buChar char="v"/>
            </a:pPr>
            <a:r>
              <a:rPr lang="en-US" b="0" dirty="0" smtClean="0"/>
              <a:t>Parents of children with Down syndrome with depression or increased levels of stress were more likely to perceive that their typically developing children had behavior problems.</a:t>
            </a:r>
          </a:p>
          <a:p>
            <a:pPr>
              <a:buFont typeface="Wingdings" charset="2"/>
              <a:buChar char="v"/>
            </a:pPr>
            <a:r>
              <a:rPr lang="en-US" b="0" dirty="0" smtClean="0"/>
              <a:t>Siblings of children with Down syndrome were more likely to have deviant behavior problems at school and at home when their parents had less than satisfactory marital relationships.</a:t>
            </a:r>
          </a:p>
          <a:p>
            <a:pPr marL="0" indent="0"/>
            <a:endParaRPr lang="en-US" b="0" dirty="0"/>
          </a:p>
        </p:txBody>
      </p:sp>
      <p:sp>
        <p:nvSpPr>
          <p:cNvPr id="4" name="TextBox 3"/>
          <p:cNvSpPr txBox="1"/>
          <p:nvPr/>
        </p:nvSpPr>
        <p:spPr>
          <a:xfrm>
            <a:off x="4602573" y="5952224"/>
            <a:ext cx="4541427" cy="1569660"/>
          </a:xfrm>
          <a:prstGeom prst="rect">
            <a:avLst/>
          </a:prstGeom>
          <a:noFill/>
        </p:spPr>
        <p:txBody>
          <a:bodyPr wrap="none" rtlCol="0">
            <a:spAutoFit/>
          </a:bodyPr>
          <a:lstStyle/>
          <a:p>
            <a:r>
              <a:rPr lang="en-US" sz="1600" dirty="0"/>
              <a:t>(S. </a:t>
            </a:r>
            <a:r>
              <a:rPr lang="en-US" sz="1600" dirty="0" err="1"/>
              <a:t>Fisman</a:t>
            </a:r>
            <a:r>
              <a:rPr lang="en-US" sz="1600" dirty="0"/>
              <a:t>, Wolf, L., Ellison, D., Freeman, T., 2000</a:t>
            </a:r>
            <a:r>
              <a:rPr lang="en-US" sz="1600" dirty="0" smtClean="0"/>
              <a:t>)</a:t>
            </a:r>
          </a:p>
          <a:p>
            <a:r>
              <a:rPr lang="en-US" sz="1600" dirty="0"/>
              <a:t>(Stores, Stores, Fellows, &amp; Buckley, 1998</a:t>
            </a:r>
            <a:r>
              <a:rPr lang="en-US" sz="1600" dirty="0" smtClean="0"/>
              <a:t>)</a:t>
            </a:r>
          </a:p>
          <a:p>
            <a:r>
              <a:rPr lang="en-US" sz="1600" dirty="0"/>
              <a:t>(Choi &amp; Van Riper, 2013)</a:t>
            </a:r>
          </a:p>
          <a:p>
            <a:endParaRPr lang="en-US" sz="1600" dirty="0"/>
          </a:p>
          <a:p>
            <a:endParaRPr lang="en-US" sz="1600" dirty="0"/>
          </a:p>
          <a:p>
            <a:endParaRPr lang="en-US" sz="1600" dirty="0"/>
          </a:p>
        </p:txBody>
      </p:sp>
      <p:pic>
        <p:nvPicPr>
          <p:cNvPr id="5" name="Picture 4" descr="Screen shot 2015-06-08 at 6.48.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974" y="1360639"/>
            <a:ext cx="4543697" cy="3008525"/>
          </a:xfrm>
          <a:prstGeom prst="rect">
            <a:avLst/>
          </a:prstGeom>
        </p:spPr>
      </p:pic>
    </p:spTree>
    <p:extLst>
      <p:ext uri="{BB962C8B-B14F-4D97-AF65-F5344CB8AC3E}">
        <p14:creationId xmlns:p14="http://schemas.microsoft.com/office/powerpoint/2010/main" val="22321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4" y="365760"/>
            <a:ext cx="7520940" cy="548640"/>
          </a:xfrm>
        </p:spPr>
        <p:txBody>
          <a:bodyPr/>
          <a:lstStyle/>
          <a:p>
            <a:r>
              <a:rPr lang="en-US" dirty="0" smtClean="0"/>
              <a:t>Healthy balance of responsibilities</a:t>
            </a:r>
            <a:endParaRPr lang="en-US" dirty="0"/>
          </a:p>
        </p:txBody>
      </p:sp>
      <p:sp>
        <p:nvSpPr>
          <p:cNvPr id="3" name="Content Placeholder 2"/>
          <p:cNvSpPr>
            <a:spLocks noGrp="1"/>
          </p:cNvSpPr>
          <p:nvPr>
            <p:ph idx="1"/>
          </p:nvPr>
        </p:nvSpPr>
        <p:spPr>
          <a:xfrm>
            <a:off x="313764" y="914399"/>
            <a:ext cx="6125883" cy="4808071"/>
          </a:xfrm>
        </p:spPr>
        <p:txBody>
          <a:bodyPr>
            <a:normAutofit/>
          </a:bodyPr>
          <a:lstStyle/>
          <a:p>
            <a:pPr marL="0" indent="0"/>
            <a:r>
              <a:rPr lang="en-US" b="0" dirty="0" smtClean="0"/>
              <a:t>Contradictory findings among </a:t>
            </a:r>
            <a:r>
              <a:rPr lang="en-US" b="0" dirty="0"/>
              <a:t>s</a:t>
            </a:r>
            <a:r>
              <a:rPr lang="en-US" b="0" dirty="0" smtClean="0"/>
              <a:t>tudies reporting association between responsibilities and sibling adaptation. </a:t>
            </a:r>
          </a:p>
          <a:p>
            <a:pPr marL="285750" indent="-285750">
              <a:buFont typeface="Wingdings" charset="2"/>
              <a:buChar char="v"/>
            </a:pPr>
            <a:r>
              <a:rPr lang="en-US" b="0" dirty="0" smtClean="0"/>
              <a:t>Generally, positive consequences when sibling responsibilities (caregiving, household chores) are age- appropriate</a:t>
            </a:r>
            <a:endParaRPr lang="en-US" b="0" dirty="0"/>
          </a:p>
          <a:p>
            <a:pPr marL="285750" indent="-285750">
              <a:buFont typeface="Wingdings" charset="2"/>
              <a:buChar char="v"/>
            </a:pPr>
            <a:r>
              <a:rPr lang="en-US" b="0" dirty="0" smtClean="0"/>
              <a:t>Negative consequences if sibling expectations are more significant and sibling takes on a more parental role. This can lead to increased sibling conflict, behavior problems, and decreased personal autonomy of sibling. </a:t>
            </a:r>
          </a:p>
          <a:p>
            <a:pPr>
              <a:buFont typeface="Wingdings" charset="2"/>
              <a:buChar char="v"/>
            </a:pPr>
            <a:r>
              <a:rPr lang="en-US" b="0" dirty="0" smtClean="0"/>
              <a:t>Unaffected </a:t>
            </a:r>
            <a:r>
              <a:rPr lang="en-US" b="0" dirty="0"/>
              <a:t>sibling may feel pressure to be an overachiever in a possible effort to compensate for parental grief</a:t>
            </a:r>
          </a:p>
          <a:p>
            <a:pPr>
              <a:buFont typeface="Wingdings" charset="2"/>
              <a:buChar char="v"/>
            </a:pPr>
            <a:r>
              <a:rPr lang="en-US" b="0" dirty="0"/>
              <a:t>Because of sibling’s position of being “normal” he may refrain from expressing anger or emotional needs, and may not take opportunities for parental support or companionship so parent can take care of disabled </a:t>
            </a:r>
            <a:r>
              <a:rPr lang="en-US" b="0" dirty="0" smtClean="0"/>
              <a:t>sibling.</a:t>
            </a:r>
            <a:endParaRPr lang="en-US" b="0" dirty="0"/>
          </a:p>
          <a:p>
            <a:pPr marL="285750" indent="-285750">
              <a:buFont typeface="Wingdings" charset="2"/>
              <a:buChar char="v"/>
            </a:pPr>
            <a:endParaRPr lang="en-US" b="0" dirty="0" smtClean="0"/>
          </a:p>
          <a:p>
            <a:pPr marL="0" indent="0"/>
            <a:endParaRPr lang="en-US" dirty="0"/>
          </a:p>
          <a:p>
            <a:pPr marL="0" indent="0"/>
            <a:endParaRPr lang="en-US" dirty="0"/>
          </a:p>
        </p:txBody>
      </p:sp>
      <p:sp>
        <p:nvSpPr>
          <p:cNvPr id="5" name="Rectangle 4"/>
          <p:cNvSpPr/>
          <p:nvPr/>
        </p:nvSpPr>
        <p:spPr>
          <a:xfrm>
            <a:off x="6554980" y="6072389"/>
            <a:ext cx="2321870" cy="830997"/>
          </a:xfrm>
          <a:prstGeom prst="rect">
            <a:avLst/>
          </a:prstGeom>
        </p:spPr>
        <p:txBody>
          <a:bodyPr wrap="none">
            <a:spAutoFit/>
          </a:bodyPr>
          <a:lstStyle/>
          <a:p>
            <a:r>
              <a:rPr lang="en-US" sz="1600" dirty="0"/>
              <a:t>(Dunn, 1992</a:t>
            </a:r>
            <a:r>
              <a:rPr lang="en-US" sz="1600" dirty="0" smtClean="0"/>
              <a:t>)</a:t>
            </a:r>
          </a:p>
          <a:p>
            <a:r>
              <a:rPr lang="en-US" sz="1600" dirty="0"/>
              <a:t>(Choi &amp; Van Riper, 2013)</a:t>
            </a:r>
          </a:p>
          <a:p>
            <a:endParaRPr lang="en-US" sz="1600" dirty="0"/>
          </a:p>
        </p:txBody>
      </p:sp>
      <p:pic>
        <p:nvPicPr>
          <p:cNvPr id="6" name="Picture 5" descr="Screen shot 2015-06-14 at 3.53.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724" y="1100628"/>
            <a:ext cx="2451100" cy="3568700"/>
          </a:xfrm>
          <a:prstGeom prst="rect">
            <a:avLst/>
          </a:prstGeom>
        </p:spPr>
      </p:pic>
    </p:spTree>
    <p:extLst>
      <p:ext uri="{BB962C8B-B14F-4D97-AF65-F5344CB8AC3E}">
        <p14:creationId xmlns:p14="http://schemas.microsoft.com/office/powerpoint/2010/main" val="18709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24" y="365760"/>
            <a:ext cx="7520940" cy="548640"/>
          </a:xfrm>
        </p:spPr>
        <p:txBody>
          <a:bodyPr/>
          <a:lstStyle/>
          <a:p>
            <a:r>
              <a:rPr lang="en-US" dirty="0" smtClean="0"/>
              <a:t>Grandparents and extended family</a:t>
            </a:r>
            <a:endParaRPr lang="en-US" dirty="0"/>
          </a:p>
        </p:txBody>
      </p:sp>
      <p:sp>
        <p:nvSpPr>
          <p:cNvPr id="3" name="Content Placeholder 2"/>
          <p:cNvSpPr>
            <a:spLocks noGrp="1"/>
          </p:cNvSpPr>
          <p:nvPr>
            <p:ph idx="1"/>
          </p:nvPr>
        </p:nvSpPr>
        <p:spPr>
          <a:xfrm>
            <a:off x="300019" y="1282032"/>
            <a:ext cx="4720216" cy="5892642"/>
          </a:xfrm>
        </p:spPr>
        <p:txBody>
          <a:bodyPr>
            <a:normAutofit/>
          </a:bodyPr>
          <a:lstStyle/>
          <a:p>
            <a:pPr>
              <a:buFont typeface="Wingdings" charset="2"/>
              <a:buChar char="v"/>
            </a:pPr>
            <a:r>
              <a:rPr lang="en-US" b="0" dirty="0" smtClean="0"/>
              <a:t>Extended family may be a source of emotional support for families</a:t>
            </a:r>
          </a:p>
          <a:p>
            <a:pPr>
              <a:buFont typeface="Wingdings" charset="2"/>
              <a:buChar char="v"/>
            </a:pPr>
            <a:r>
              <a:rPr lang="en-US" b="0" dirty="0" smtClean="0"/>
              <a:t>Absence of research on grandparents and children with disabilities</a:t>
            </a:r>
          </a:p>
          <a:p>
            <a:pPr>
              <a:buFont typeface="Wingdings" charset="2"/>
              <a:buChar char="v"/>
            </a:pPr>
            <a:r>
              <a:rPr lang="en-US" b="0" dirty="0" smtClean="0"/>
              <a:t>Research by Werner and Smith identified protective factors among children who thrived despite being surrounded by debilitating risk factors.  Among these protective factors was emotional support from outside the immediate family.</a:t>
            </a:r>
          </a:p>
          <a:p>
            <a:pPr>
              <a:buFont typeface="Wingdings" charset="2"/>
              <a:buChar char="v"/>
            </a:pPr>
            <a:r>
              <a:rPr lang="en-US" b="0" dirty="0" smtClean="0"/>
              <a:t>Grandparents may grieve over loss of “ideal” grandchild which may compromise their availability </a:t>
            </a:r>
          </a:p>
          <a:p>
            <a:pPr>
              <a:buFont typeface="Wingdings" charset="2"/>
              <a:buChar char="v"/>
            </a:pPr>
            <a:endParaRPr lang="en-US" b="0" dirty="0" smtClean="0"/>
          </a:p>
          <a:p>
            <a:pPr>
              <a:buFont typeface="Wingdings" charset="2"/>
              <a:buChar char="v"/>
            </a:pPr>
            <a:endParaRPr lang="en-US" b="0" dirty="0" smtClean="0"/>
          </a:p>
          <a:p>
            <a:pPr>
              <a:buFont typeface="Wingdings" charset="2"/>
              <a:buChar char="v"/>
            </a:pPr>
            <a:endParaRPr lang="en-US" dirty="0" smtClean="0"/>
          </a:p>
          <a:p>
            <a:pPr marL="0" indent="0"/>
            <a:r>
              <a:rPr lang="en-US" dirty="0"/>
              <a:t>	</a:t>
            </a:r>
            <a:endParaRPr lang="en-US" dirty="0" smtClean="0"/>
          </a:p>
        </p:txBody>
      </p:sp>
      <p:sp>
        <p:nvSpPr>
          <p:cNvPr id="4" name="TextBox 3"/>
          <p:cNvSpPr txBox="1"/>
          <p:nvPr/>
        </p:nvSpPr>
        <p:spPr>
          <a:xfrm>
            <a:off x="7473768" y="6258941"/>
            <a:ext cx="1670232" cy="1077218"/>
          </a:xfrm>
          <a:prstGeom prst="rect">
            <a:avLst/>
          </a:prstGeom>
          <a:noFill/>
        </p:spPr>
        <p:txBody>
          <a:bodyPr wrap="square" rtlCol="0">
            <a:spAutoFit/>
          </a:bodyPr>
          <a:lstStyle/>
          <a:p>
            <a:r>
              <a:rPr lang="en-US" sz="1600" dirty="0"/>
              <a:t>(Werner, </a:t>
            </a:r>
            <a:r>
              <a:rPr lang="en-US" sz="1600" dirty="0" smtClean="0"/>
              <a:t>2001)</a:t>
            </a:r>
          </a:p>
          <a:p>
            <a:r>
              <a:rPr lang="en-US" sz="1600" dirty="0"/>
              <a:t>(Seligman, 1997)</a:t>
            </a:r>
          </a:p>
          <a:p>
            <a:endParaRPr lang="en-US" sz="1600" dirty="0" smtClean="0"/>
          </a:p>
          <a:p>
            <a:r>
              <a:rPr lang="en-US" sz="1600" dirty="0" smtClean="0"/>
              <a:t> </a:t>
            </a:r>
            <a:endParaRPr lang="en-US" sz="1600" dirty="0"/>
          </a:p>
        </p:txBody>
      </p:sp>
      <p:pic>
        <p:nvPicPr>
          <p:cNvPr id="5" name="Picture 4" descr="Screen shot 2015-06-15 at 3.51.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526" y="1331632"/>
            <a:ext cx="4065943" cy="2896721"/>
          </a:xfrm>
          <a:prstGeom prst="rect">
            <a:avLst/>
          </a:prstGeom>
        </p:spPr>
      </p:pic>
    </p:spTree>
    <p:extLst>
      <p:ext uri="{BB962C8B-B14F-4D97-AF65-F5344CB8AC3E}">
        <p14:creationId xmlns:p14="http://schemas.microsoft.com/office/powerpoint/2010/main" val="19676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43" y="201407"/>
            <a:ext cx="7520940" cy="548640"/>
          </a:xfrm>
        </p:spPr>
        <p:txBody>
          <a:bodyPr/>
          <a:lstStyle/>
          <a:p>
            <a:r>
              <a:rPr lang="en-US" dirty="0" smtClean="0"/>
              <a:t>Friends and Peer Relationships</a:t>
            </a:r>
            <a:endParaRPr lang="en-US" dirty="0"/>
          </a:p>
        </p:txBody>
      </p:sp>
      <p:sp>
        <p:nvSpPr>
          <p:cNvPr id="3" name="Content Placeholder 2"/>
          <p:cNvSpPr>
            <a:spLocks noGrp="1"/>
          </p:cNvSpPr>
          <p:nvPr>
            <p:ph idx="1"/>
          </p:nvPr>
        </p:nvSpPr>
        <p:spPr>
          <a:xfrm>
            <a:off x="56661" y="750046"/>
            <a:ext cx="5444470" cy="4509248"/>
          </a:xfrm>
        </p:spPr>
        <p:txBody>
          <a:bodyPr>
            <a:normAutofit fontScale="92500" lnSpcReduction="10000"/>
          </a:bodyPr>
          <a:lstStyle/>
          <a:p>
            <a:pPr marL="285750" indent="-285750">
              <a:buFont typeface="Wingdings" charset="2"/>
              <a:buChar char="v"/>
            </a:pPr>
            <a:r>
              <a:rPr lang="en-US" b="0" dirty="0" smtClean="0"/>
              <a:t>Positive peer relationships enhance self-worth and coping skills.</a:t>
            </a:r>
          </a:p>
          <a:p>
            <a:pPr marL="285750" indent="-285750">
              <a:buFont typeface="Wingdings" charset="2"/>
              <a:buChar char="v"/>
            </a:pPr>
            <a:r>
              <a:rPr lang="en-US" b="0" dirty="0" smtClean="0"/>
              <a:t>High-quality friendships is associated with leadership, sociability, and lower trait anxiety</a:t>
            </a:r>
          </a:p>
          <a:p>
            <a:pPr marL="285750" indent="-285750">
              <a:buFont typeface="Wingdings" charset="2"/>
              <a:buChar char="v"/>
            </a:pPr>
            <a:r>
              <a:rPr lang="en-US" b="0" dirty="0" smtClean="0"/>
              <a:t>Having a best friend can decrease peer victimization</a:t>
            </a:r>
          </a:p>
          <a:p>
            <a:pPr marL="285750" indent="-285750">
              <a:buFont typeface="Wingdings" charset="2"/>
              <a:buChar char="v"/>
            </a:pPr>
            <a:r>
              <a:rPr lang="en-US" b="0" dirty="0" smtClean="0"/>
              <a:t>Interplay between friendships and peer relationships is complex.</a:t>
            </a:r>
          </a:p>
          <a:p>
            <a:pPr marL="0" indent="0"/>
            <a:r>
              <a:rPr lang="en-US" b="0" dirty="0" smtClean="0"/>
              <a:t>	Negative sibling relationships may be associated with 	positive friendships.</a:t>
            </a:r>
          </a:p>
          <a:p>
            <a:pPr marL="0" indent="0"/>
            <a:r>
              <a:rPr lang="en-US" b="0" dirty="0" smtClean="0"/>
              <a:t>	Strong sibling relationships may result spending less 	time with friends.</a:t>
            </a:r>
          </a:p>
          <a:p>
            <a:pPr>
              <a:buFont typeface="Wingdings" charset="2"/>
              <a:buChar char="v"/>
            </a:pPr>
            <a:r>
              <a:rPr lang="en-US" b="0" dirty="0" smtClean="0"/>
              <a:t>Parental reports of 26 siblings with autism using Strengths and Difficulties Questionnaire</a:t>
            </a:r>
          </a:p>
          <a:p>
            <a:pPr marL="0" lvl="1" indent="0">
              <a:buNone/>
            </a:pPr>
            <a:r>
              <a:rPr lang="en-US" dirty="0" smtClean="0"/>
              <a:t>	Assessed conduct problems, emotional problems, 	hyperactivity, and peer problems</a:t>
            </a:r>
          </a:p>
          <a:p>
            <a:pPr marL="0" lvl="1" indent="0">
              <a:buNone/>
            </a:pPr>
            <a:r>
              <a:rPr lang="en-US" dirty="0"/>
              <a:t>	</a:t>
            </a:r>
            <a:r>
              <a:rPr lang="en-US" dirty="0" smtClean="0"/>
              <a:t>Younger brothers of children with autism had the most 	psychosocial and peer problems. </a:t>
            </a:r>
          </a:p>
          <a:p>
            <a:pPr>
              <a:buFont typeface="Wingdings" charset="2"/>
              <a:buChar char="v"/>
            </a:pPr>
            <a:endParaRPr lang="en-US" dirty="0"/>
          </a:p>
          <a:p>
            <a:endParaRPr lang="en-US" dirty="0" smtClean="0"/>
          </a:p>
        </p:txBody>
      </p:sp>
      <p:sp>
        <p:nvSpPr>
          <p:cNvPr id="4" name="TextBox 3"/>
          <p:cNvSpPr txBox="1"/>
          <p:nvPr/>
        </p:nvSpPr>
        <p:spPr>
          <a:xfrm>
            <a:off x="5501131" y="6272142"/>
            <a:ext cx="3258624" cy="830997"/>
          </a:xfrm>
          <a:prstGeom prst="rect">
            <a:avLst/>
          </a:prstGeom>
          <a:noFill/>
        </p:spPr>
        <p:txBody>
          <a:bodyPr wrap="none" rtlCol="0">
            <a:spAutoFit/>
          </a:bodyPr>
          <a:lstStyle/>
          <a:p>
            <a:r>
              <a:rPr lang="en-US" sz="1600" dirty="0"/>
              <a:t>(Griffith, Hastings, &amp; </a:t>
            </a:r>
            <a:r>
              <a:rPr lang="en-US" sz="1600" dirty="0" err="1"/>
              <a:t>Petalas</a:t>
            </a:r>
            <a:r>
              <a:rPr lang="en-US" sz="1600" dirty="0"/>
              <a:t>, 2014)</a:t>
            </a:r>
          </a:p>
          <a:p>
            <a:r>
              <a:rPr lang="en-US" sz="1600" dirty="0"/>
              <a:t>(Dunn, 1993)</a:t>
            </a:r>
          </a:p>
          <a:p>
            <a:endParaRPr lang="en-US" sz="1600" dirty="0"/>
          </a:p>
        </p:txBody>
      </p:sp>
      <p:pic>
        <p:nvPicPr>
          <p:cNvPr id="8" name="Picture 7" descr="Screen shot 2015-06-15 at 5.01.5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8723" y="1573485"/>
            <a:ext cx="3101032" cy="2072162"/>
          </a:xfrm>
          <a:prstGeom prst="rect">
            <a:avLst/>
          </a:prstGeom>
        </p:spPr>
      </p:pic>
    </p:spTree>
    <p:extLst>
      <p:ext uri="{BB962C8B-B14F-4D97-AF65-F5344CB8AC3E}">
        <p14:creationId xmlns:p14="http://schemas.microsoft.com/office/powerpoint/2010/main" val="32506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4725" y="365759"/>
            <a:ext cx="2807746" cy="4505065"/>
          </a:xfrm>
        </p:spPr>
        <p:txBody>
          <a:bodyPr/>
          <a:lstStyle/>
          <a:p>
            <a:r>
              <a:rPr lang="en-US" dirty="0" smtClean="0"/>
              <a:t>Strengths and Difficulties Questionnaire</a:t>
            </a:r>
            <a:endParaRPr lang="en-US" dirty="0"/>
          </a:p>
        </p:txBody>
      </p:sp>
      <p:pic>
        <p:nvPicPr>
          <p:cNvPr id="17" name="Picture 16" descr="Screen shot 2015-06-15 at 5.06.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647" y="224118"/>
            <a:ext cx="4870202" cy="6388443"/>
          </a:xfrm>
          <a:prstGeom prst="rect">
            <a:avLst/>
          </a:prstGeom>
        </p:spPr>
      </p:pic>
    </p:spTree>
    <p:extLst>
      <p:ext uri="{BB962C8B-B14F-4D97-AF65-F5344CB8AC3E}">
        <p14:creationId xmlns:p14="http://schemas.microsoft.com/office/powerpoint/2010/main" val="2194238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48" y="329881"/>
            <a:ext cx="7520940" cy="548640"/>
          </a:xfrm>
        </p:spPr>
        <p:txBody>
          <a:bodyPr/>
          <a:lstStyle/>
          <a:p>
            <a:r>
              <a:rPr lang="en-US" dirty="0" smtClean="0"/>
              <a:t>Contributors to Sibling Vulnerability</a:t>
            </a:r>
            <a:endParaRPr lang="en-US" dirty="0"/>
          </a:p>
        </p:txBody>
      </p:sp>
      <p:sp>
        <p:nvSpPr>
          <p:cNvPr id="8" name="Content Placeholder 7"/>
          <p:cNvSpPr>
            <a:spLocks noGrp="1"/>
          </p:cNvSpPr>
          <p:nvPr>
            <p:ph idx="1"/>
          </p:nvPr>
        </p:nvSpPr>
        <p:spPr>
          <a:xfrm>
            <a:off x="501685" y="1042874"/>
            <a:ext cx="3389037" cy="4026702"/>
          </a:xfrm>
        </p:spPr>
        <p:txBody>
          <a:bodyPr>
            <a:normAutofit/>
          </a:bodyPr>
          <a:lstStyle/>
          <a:p>
            <a:pPr>
              <a:buFont typeface="Wingdings" charset="2"/>
              <a:buChar char="v"/>
            </a:pPr>
            <a:r>
              <a:rPr lang="en-US" dirty="0" smtClean="0"/>
              <a:t>Parental neglect and preoccupation</a:t>
            </a:r>
          </a:p>
          <a:p>
            <a:pPr>
              <a:buFont typeface="Wingdings" charset="2"/>
              <a:buChar char="v"/>
            </a:pPr>
            <a:r>
              <a:rPr lang="en-US" dirty="0" smtClean="0"/>
              <a:t>Parental stress</a:t>
            </a:r>
          </a:p>
          <a:p>
            <a:pPr>
              <a:buFont typeface="Wingdings" charset="2"/>
              <a:buChar char="v"/>
            </a:pPr>
            <a:r>
              <a:rPr lang="en-US" dirty="0"/>
              <a:t>Lack of support and </a:t>
            </a:r>
            <a:r>
              <a:rPr lang="en-US" dirty="0" smtClean="0"/>
              <a:t>resources</a:t>
            </a:r>
          </a:p>
          <a:p>
            <a:pPr>
              <a:buFont typeface="Wingdings" charset="2"/>
              <a:buChar char="v"/>
            </a:pPr>
            <a:r>
              <a:rPr lang="en-US" dirty="0"/>
              <a:t>Concern over own physical or psychological well-being</a:t>
            </a:r>
          </a:p>
          <a:p>
            <a:pPr>
              <a:buFont typeface="Wingdings" charset="2"/>
              <a:buChar char="v"/>
            </a:pPr>
            <a:r>
              <a:rPr lang="en-US" dirty="0"/>
              <a:t>Worry about catching sibling’s disability</a:t>
            </a:r>
          </a:p>
          <a:p>
            <a:pPr marL="285750" indent="-285750">
              <a:buFont typeface="Wingdings" charset="2"/>
              <a:buChar char="v"/>
            </a:pPr>
            <a:r>
              <a:rPr lang="en-US" dirty="0" smtClean="0"/>
              <a:t>Concern </a:t>
            </a:r>
            <a:r>
              <a:rPr lang="en-US" dirty="0"/>
              <a:t>over future health in the case of genetic </a:t>
            </a:r>
            <a:r>
              <a:rPr lang="en-US" dirty="0" smtClean="0"/>
              <a:t>condition</a:t>
            </a:r>
          </a:p>
          <a:p>
            <a:pPr>
              <a:buFont typeface="Wingdings" charset="2"/>
              <a:buChar char="v"/>
            </a:pPr>
            <a:r>
              <a:rPr lang="en-US" dirty="0" smtClean="0"/>
              <a:t>Poor perception of own social competence</a:t>
            </a:r>
          </a:p>
          <a:p>
            <a:pPr>
              <a:buFont typeface="Wingdings" charset="2"/>
              <a:buChar char="v"/>
            </a:pPr>
            <a:r>
              <a:rPr lang="en-US" dirty="0" smtClean="0"/>
              <a:t>Severity of sibling’s disability</a:t>
            </a:r>
          </a:p>
        </p:txBody>
      </p:sp>
      <p:pic>
        <p:nvPicPr>
          <p:cNvPr id="9" name="Picture 8" descr="Screen shot 2015-06-15 at 2.33.1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79849" y="1559709"/>
            <a:ext cx="4561390" cy="2807588"/>
          </a:xfrm>
          <a:prstGeom prst="rect">
            <a:avLst/>
          </a:prstGeom>
        </p:spPr>
      </p:pic>
      <p:sp>
        <p:nvSpPr>
          <p:cNvPr id="10" name="TextBox 9"/>
          <p:cNvSpPr txBox="1"/>
          <p:nvPr/>
        </p:nvSpPr>
        <p:spPr>
          <a:xfrm>
            <a:off x="6740778" y="6191991"/>
            <a:ext cx="2154957" cy="830997"/>
          </a:xfrm>
          <a:prstGeom prst="rect">
            <a:avLst/>
          </a:prstGeom>
          <a:noFill/>
        </p:spPr>
        <p:txBody>
          <a:bodyPr wrap="none" rtlCol="0">
            <a:spAutoFit/>
          </a:bodyPr>
          <a:lstStyle/>
          <a:p>
            <a:r>
              <a:rPr lang="en-US" sz="1600" dirty="0"/>
              <a:t>(</a:t>
            </a:r>
            <a:r>
              <a:rPr lang="en-US" sz="1600" dirty="0" err="1"/>
              <a:t>Schuntermann</a:t>
            </a:r>
            <a:r>
              <a:rPr lang="en-US" sz="1600" dirty="0"/>
              <a:t>, 2007</a:t>
            </a:r>
            <a:r>
              <a:rPr lang="en-US" sz="1600" dirty="0" smtClean="0"/>
              <a:t>)</a:t>
            </a:r>
          </a:p>
          <a:p>
            <a:r>
              <a:rPr lang="en-US" sz="1600" dirty="0"/>
              <a:t>(Schwartz, 2003)</a:t>
            </a:r>
          </a:p>
          <a:p>
            <a:endParaRPr lang="en-US" sz="1600" dirty="0"/>
          </a:p>
        </p:txBody>
      </p:sp>
    </p:spTree>
    <p:extLst>
      <p:ext uri="{BB962C8B-B14F-4D97-AF65-F5344CB8AC3E}">
        <p14:creationId xmlns:p14="http://schemas.microsoft.com/office/powerpoint/2010/main" val="38099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02" y="198419"/>
            <a:ext cx="7941966" cy="548640"/>
          </a:xfrm>
        </p:spPr>
        <p:txBody>
          <a:bodyPr/>
          <a:lstStyle/>
          <a:p>
            <a:r>
              <a:rPr lang="en-US" dirty="0" smtClean="0"/>
              <a:t>Contributors to sibling resilience</a:t>
            </a:r>
            <a:endParaRPr lang="en-US" dirty="0"/>
          </a:p>
        </p:txBody>
      </p:sp>
      <p:sp>
        <p:nvSpPr>
          <p:cNvPr id="5" name="Content Placeholder 4"/>
          <p:cNvSpPr>
            <a:spLocks noGrp="1"/>
          </p:cNvSpPr>
          <p:nvPr>
            <p:ph idx="1"/>
          </p:nvPr>
        </p:nvSpPr>
        <p:spPr>
          <a:xfrm>
            <a:off x="314902" y="747059"/>
            <a:ext cx="9127921" cy="5668004"/>
          </a:xfrm>
        </p:spPr>
        <p:txBody>
          <a:bodyPr>
            <a:noAutofit/>
          </a:bodyPr>
          <a:lstStyle/>
          <a:p>
            <a:pPr>
              <a:buFont typeface="Wingdings" charset="2"/>
              <a:buChar char="v"/>
            </a:pPr>
            <a:r>
              <a:rPr lang="en-US" dirty="0" smtClean="0"/>
              <a:t>Individual attributes</a:t>
            </a:r>
          </a:p>
          <a:p>
            <a:pPr marL="237744" lvl="2" indent="0">
              <a:buNone/>
            </a:pPr>
            <a:r>
              <a:rPr lang="en-US" dirty="0"/>
              <a:t>	Social competence</a:t>
            </a:r>
          </a:p>
          <a:p>
            <a:pPr marL="237744" lvl="2" indent="0">
              <a:buNone/>
            </a:pPr>
            <a:r>
              <a:rPr lang="en-US" dirty="0"/>
              <a:t>	Good judgment</a:t>
            </a:r>
          </a:p>
          <a:p>
            <a:pPr marL="237744" lvl="2" indent="0">
              <a:buNone/>
            </a:pPr>
            <a:r>
              <a:rPr lang="en-US" dirty="0"/>
              <a:t>	Intelligence</a:t>
            </a:r>
          </a:p>
          <a:p>
            <a:pPr marL="237744" lvl="2" indent="0">
              <a:buNone/>
            </a:pPr>
            <a:r>
              <a:rPr lang="en-US" dirty="0"/>
              <a:t>	Self </a:t>
            </a:r>
            <a:r>
              <a:rPr lang="en-US" dirty="0" smtClean="0"/>
              <a:t>control</a:t>
            </a:r>
          </a:p>
          <a:p>
            <a:pPr>
              <a:buFont typeface="Wingdings" charset="2"/>
              <a:buChar char="v"/>
            </a:pPr>
            <a:r>
              <a:rPr lang="en-US" dirty="0" smtClean="0"/>
              <a:t>Family Strengths</a:t>
            </a:r>
          </a:p>
          <a:p>
            <a:pPr marL="0" indent="0"/>
            <a:r>
              <a:rPr lang="en-US" dirty="0"/>
              <a:t>	</a:t>
            </a:r>
            <a:r>
              <a:rPr lang="en-US" dirty="0" smtClean="0"/>
              <a:t>Effective communication</a:t>
            </a:r>
          </a:p>
          <a:p>
            <a:pPr marL="0" indent="0"/>
            <a:r>
              <a:rPr lang="en-US" dirty="0"/>
              <a:t>	</a:t>
            </a:r>
            <a:r>
              <a:rPr lang="en-US" dirty="0" smtClean="0"/>
              <a:t>Close relationships</a:t>
            </a:r>
          </a:p>
          <a:p>
            <a:pPr marL="0" indent="0"/>
            <a:r>
              <a:rPr lang="en-US" dirty="0"/>
              <a:t>	</a:t>
            </a:r>
            <a:r>
              <a:rPr lang="en-US" dirty="0" smtClean="0"/>
              <a:t>Consistent rules/boundaries</a:t>
            </a:r>
          </a:p>
          <a:p>
            <a:pPr>
              <a:buFont typeface="Wingdings" charset="2"/>
              <a:buChar char="v"/>
            </a:pPr>
            <a:r>
              <a:rPr lang="en-US" dirty="0" smtClean="0"/>
              <a:t>Community support</a:t>
            </a:r>
          </a:p>
          <a:p>
            <a:pPr marL="0" indent="0"/>
            <a:r>
              <a:rPr lang="en-US" dirty="0"/>
              <a:t>	</a:t>
            </a:r>
            <a:r>
              <a:rPr lang="en-US" dirty="0" smtClean="0"/>
              <a:t>Friends</a:t>
            </a:r>
          </a:p>
          <a:p>
            <a:pPr marL="0" indent="0"/>
            <a:r>
              <a:rPr lang="en-US" dirty="0"/>
              <a:t>	</a:t>
            </a:r>
            <a:r>
              <a:rPr lang="en-US" dirty="0" smtClean="0"/>
              <a:t>School</a:t>
            </a:r>
          </a:p>
          <a:p>
            <a:pPr marL="0" indent="0"/>
            <a:r>
              <a:rPr lang="en-US" dirty="0"/>
              <a:t>	</a:t>
            </a:r>
            <a:r>
              <a:rPr lang="en-US" dirty="0" smtClean="0"/>
              <a:t>Extended family</a:t>
            </a:r>
          </a:p>
          <a:p>
            <a:pPr>
              <a:buFont typeface="Wingdings" charset="2"/>
              <a:buChar char="v"/>
            </a:pPr>
            <a:endParaRPr lang="en-US" dirty="0" smtClean="0"/>
          </a:p>
          <a:p>
            <a:pPr marL="237744" lvl="2" indent="0">
              <a:buNone/>
            </a:pPr>
            <a:r>
              <a:rPr lang="en-US" dirty="0"/>
              <a:t>	</a:t>
            </a:r>
            <a:endParaRPr lang="en-US" dirty="0" smtClean="0"/>
          </a:p>
          <a:p>
            <a:pPr marL="237744" lvl="2" indent="0">
              <a:buNone/>
            </a:pPr>
            <a:endParaRPr lang="en-US" dirty="0" smtClean="0"/>
          </a:p>
          <a:p>
            <a:pPr lvl="2">
              <a:buClrTx/>
              <a:buFont typeface="Wingdings" charset="2"/>
              <a:buChar char="v"/>
            </a:pPr>
            <a:endParaRPr lang="en-US" dirty="0" smtClean="0"/>
          </a:p>
          <a:p>
            <a:pPr marL="237744" lvl="2" indent="0">
              <a:buNone/>
            </a:pPr>
            <a:r>
              <a:rPr lang="en-US" dirty="0"/>
              <a:t>	</a:t>
            </a:r>
          </a:p>
        </p:txBody>
      </p:sp>
      <p:pic>
        <p:nvPicPr>
          <p:cNvPr id="6" name="Picture 5" descr="Screen shot 2015-06-15 at 2.30.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180" y="1199776"/>
            <a:ext cx="4567538" cy="3118223"/>
          </a:xfrm>
          <a:prstGeom prst="rect">
            <a:avLst/>
          </a:prstGeom>
        </p:spPr>
      </p:pic>
      <p:sp>
        <p:nvSpPr>
          <p:cNvPr id="7" name="TextBox 6"/>
          <p:cNvSpPr txBox="1"/>
          <p:nvPr/>
        </p:nvSpPr>
        <p:spPr>
          <a:xfrm>
            <a:off x="6592450" y="6415063"/>
            <a:ext cx="2154957" cy="584776"/>
          </a:xfrm>
          <a:prstGeom prst="rect">
            <a:avLst/>
          </a:prstGeom>
          <a:noFill/>
        </p:spPr>
        <p:txBody>
          <a:bodyPr wrap="none" rtlCol="0">
            <a:spAutoFit/>
          </a:bodyPr>
          <a:lstStyle/>
          <a:p>
            <a:r>
              <a:rPr lang="en-US" sz="1600" dirty="0"/>
              <a:t>(</a:t>
            </a:r>
            <a:r>
              <a:rPr lang="en-US" sz="1600" dirty="0" err="1"/>
              <a:t>Schuntermann</a:t>
            </a:r>
            <a:r>
              <a:rPr lang="en-US" sz="1600" dirty="0"/>
              <a:t>, 2007)</a:t>
            </a:r>
          </a:p>
          <a:p>
            <a:endParaRPr lang="en-US" sz="1600" dirty="0"/>
          </a:p>
        </p:txBody>
      </p:sp>
    </p:spTree>
    <p:extLst>
      <p:ext uri="{BB962C8B-B14F-4D97-AF65-F5344CB8AC3E}">
        <p14:creationId xmlns:p14="http://schemas.microsoft.com/office/powerpoint/2010/main" val="15425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365760"/>
            <a:ext cx="7520940" cy="548640"/>
          </a:xfrm>
        </p:spPr>
        <p:txBody>
          <a:bodyPr/>
          <a:lstStyle/>
          <a:p>
            <a:r>
              <a:rPr lang="en-US" dirty="0" smtClean="0"/>
              <a:t>Clinical Implications</a:t>
            </a:r>
            <a:endParaRPr lang="en-US" dirty="0"/>
          </a:p>
        </p:txBody>
      </p:sp>
      <p:sp>
        <p:nvSpPr>
          <p:cNvPr id="3" name="Content Placeholder 2"/>
          <p:cNvSpPr>
            <a:spLocks noGrp="1"/>
          </p:cNvSpPr>
          <p:nvPr>
            <p:ph idx="1"/>
          </p:nvPr>
        </p:nvSpPr>
        <p:spPr>
          <a:xfrm>
            <a:off x="189778" y="1100628"/>
            <a:ext cx="8154122" cy="3579849"/>
          </a:xfrm>
        </p:spPr>
        <p:txBody>
          <a:bodyPr>
            <a:normAutofit fontScale="92500" lnSpcReduction="20000"/>
          </a:bodyPr>
          <a:lstStyle/>
          <a:p>
            <a:pPr marL="285750" indent="-285750">
              <a:buFont typeface="Wingdings" charset="2"/>
              <a:buChar char="v"/>
            </a:pPr>
            <a:r>
              <a:rPr lang="en-US" sz="1700" dirty="0" smtClean="0"/>
              <a:t>Gold standard for health professionals is to provide family-centered, compassionate, comprehensive, and culturally-competent care.</a:t>
            </a:r>
          </a:p>
          <a:p>
            <a:pPr marL="285750" indent="-285750">
              <a:buFont typeface="Wingdings" charset="2"/>
              <a:buChar char="v"/>
            </a:pPr>
            <a:r>
              <a:rPr lang="en-US" sz="1700" dirty="0" smtClean="0"/>
              <a:t>Family-centered care includes attending to the experiences and well-being of the sibling by:</a:t>
            </a:r>
          </a:p>
          <a:p>
            <a:pPr marL="0" lvl="1" indent="0">
              <a:buNone/>
            </a:pPr>
            <a:r>
              <a:rPr lang="en-US" sz="1700" dirty="0" smtClean="0"/>
              <a:t>	Having an awareness of the sibling’s increased risk, factors that contribute to that risk, 	and possible negative behaviors that may be displayed by the sibling</a:t>
            </a:r>
          </a:p>
          <a:p>
            <a:pPr marL="0" indent="0"/>
            <a:r>
              <a:rPr lang="en-US" sz="1700" dirty="0" smtClean="0"/>
              <a:t>	Exploring with parents and siblings both the positive and negative effects of the sibling 	experience</a:t>
            </a:r>
          </a:p>
          <a:p>
            <a:pPr marL="0" indent="0"/>
            <a:r>
              <a:rPr lang="en-US" sz="1700" dirty="0" smtClean="0"/>
              <a:t>	Communicating effectively and sensitively with parents and siblings</a:t>
            </a:r>
          </a:p>
          <a:p>
            <a:pPr marL="0" indent="0"/>
            <a:r>
              <a:rPr lang="en-US" sz="1700" dirty="0" smtClean="0"/>
              <a:t>	Being knowledgeable about available resources for parents and siblings</a:t>
            </a:r>
          </a:p>
          <a:p>
            <a:pPr marL="0" indent="0"/>
            <a:r>
              <a:rPr lang="en-US" sz="1700" dirty="0"/>
              <a:t>	</a:t>
            </a:r>
            <a:endParaRPr lang="en-US" sz="1700" dirty="0" smtClean="0"/>
          </a:p>
          <a:p>
            <a:pPr marL="0" indent="0"/>
            <a:endParaRPr lang="en-US" sz="1700" dirty="0" smtClean="0"/>
          </a:p>
          <a:p>
            <a:pPr marL="685800" lvl="4" indent="0">
              <a:buNone/>
            </a:pPr>
            <a:r>
              <a:rPr lang="en-US" sz="1700" dirty="0"/>
              <a:t>	</a:t>
            </a:r>
            <a:r>
              <a:rPr lang="en-US" sz="1700" dirty="0" smtClean="0"/>
              <a:t>	</a:t>
            </a:r>
          </a:p>
          <a:p>
            <a:pPr>
              <a:buFont typeface="Wingdings" charset="2"/>
              <a:buChar char="u"/>
            </a:pPr>
            <a:endParaRPr lang="en-US" dirty="0" smtClean="0"/>
          </a:p>
        </p:txBody>
      </p:sp>
      <p:sp>
        <p:nvSpPr>
          <p:cNvPr id="6" name="TextBox 5"/>
          <p:cNvSpPr txBox="1"/>
          <p:nvPr/>
        </p:nvSpPr>
        <p:spPr>
          <a:xfrm>
            <a:off x="5488432" y="6142415"/>
            <a:ext cx="3655568" cy="861774"/>
          </a:xfrm>
          <a:prstGeom prst="rect">
            <a:avLst/>
          </a:prstGeom>
          <a:noFill/>
        </p:spPr>
        <p:txBody>
          <a:bodyPr wrap="none" rtlCol="0">
            <a:spAutoFit/>
          </a:bodyPr>
          <a:lstStyle/>
          <a:p>
            <a:r>
              <a:rPr lang="en-US" sz="1600" dirty="0"/>
              <a:t>(</a:t>
            </a:r>
            <a:r>
              <a:rPr lang="en-US" sz="1600" dirty="0" err="1"/>
              <a:t>Dauz</a:t>
            </a:r>
            <a:r>
              <a:rPr lang="en-US" sz="1600" dirty="0"/>
              <a:t> Williams et al., 2010)</a:t>
            </a:r>
          </a:p>
          <a:p>
            <a:r>
              <a:rPr lang="en-US" sz="1600" dirty="0"/>
              <a:t>(American Academy of Pediatrics, 2002)</a:t>
            </a:r>
          </a:p>
          <a:p>
            <a:endParaRPr lang="en-US" dirty="0"/>
          </a:p>
        </p:txBody>
      </p:sp>
      <p:pic>
        <p:nvPicPr>
          <p:cNvPr id="7" name="Picture 6" descr="Screen shot 2015-06-12 at 1.37.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95" y="3917238"/>
            <a:ext cx="3539214" cy="2771385"/>
          </a:xfrm>
          <a:prstGeom prst="rect">
            <a:avLst/>
          </a:prstGeom>
        </p:spPr>
      </p:pic>
    </p:spTree>
    <p:extLst>
      <p:ext uri="{BB962C8B-B14F-4D97-AF65-F5344CB8AC3E}">
        <p14:creationId xmlns:p14="http://schemas.microsoft.com/office/powerpoint/2010/main" val="12629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66" y="365760"/>
            <a:ext cx="7520940" cy="548640"/>
          </a:xfrm>
        </p:spPr>
        <p:txBody>
          <a:bodyPr/>
          <a:lstStyle/>
          <a:p>
            <a:r>
              <a:rPr lang="en-US" dirty="0" smtClean="0"/>
              <a:t>Gaining the sibling perspective</a:t>
            </a:r>
            <a:endParaRPr lang="en-US" dirty="0"/>
          </a:p>
        </p:txBody>
      </p:sp>
      <p:sp>
        <p:nvSpPr>
          <p:cNvPr id="3" name="Content Placeholder 2"/>
          <p:cNvSpPr>
            <a:spLocks noGrp="1"/>
          </p:cNvSpPr>
          <p:nvPr>
            <p:ph idx="1"/>
          </p:nvPr>
        </p:nvSpPr>
        <p:spPr>
          <a:xfrm>
            <a:off x="254000" y="914400"/>
            <a:ext cx="8636000" cy="3903501"/>
          </a:xfrm>
        </p:spPr>
        <p:txBody>
          <a:bodyPr>
            <a:noAutofit/>
          </a:bodyPr>
          <a:lstStyle/>
          <a:p>
            <a:pPr>
              <a:buFont typeface="Wingdings" charset="2"/>
              <a:buChar char="v"/>
            </a:pPr>
            <a:r>
              <a:rPr lang="en-US" dirty="0" smtClean="0"/>
              <a:t>What is the sibling’s current understanding of the developmental disorder and its overall impact?</a:t>
            </a:r>
          </a:p>
          <a:p>
            <a:pPr>
              <a:buFont typeface="Wingdings" charset="2"/>
              <a:buChar char="v"/>
            </a:pPr>
            <a:r>
              <a:rPr lang="en-US" dirty="0" smtClean="0"/>
              <a:t>What is the sibling’s current experience? What impact does the disorder currently have on the unaffected sibling and the rest of his or her family?</a:t>
            </a:r>
          </a:p>
          <a:p>
            <a:pPr marL="285750" indent="-285750">
              <a:buFont typeface="Wingdings" charset="2"/>
              <a:buChar char="v"/>
            </a:pPr>
            <a:r>
              <a:rPr lang="en-US" dirty="0" smtClean="0"/>
              <a:t>How do siblings perceive their family’s ability to solve problems and to provide support to them and to the rest of the family?</a:t>
            </a:r>
          </a:p>
          <a:p>
            <a:pPr>
              <a:buFont typeface="+mj-lt"/>
              <a:buAutoNum type="arabicPeriod"/>
            </a:pPr>
            <a:r>
              <a:rPr lang="en-US" dirty="0" smtClean="0"/>
              <a:t>The cognitive perspective (What is the family’s understanding of the illness?)</a:t>
            </a:r>
          </a:p>
          <a:p>
            <a:pPr>
              <a:buFont typeface="+mj-lt"/>
              <a:buAutoNum type="arabicPeriod"/>
            </a:pPr>
            <a:r>
              <a:rPr lang="en-US" dirty="0" smtClean="0"/>
              <a:t>The emotional perspective (How do individual family members manage their feelings in respect to symptoms of the affected child?)</a:t>
            </a:r>
          </a:p>
          <a:p>
            <a:pPr>
              <a:buFont typeface="+mj-lt"/>
              <a:buAutoNum type="arabicPeriod"/>
            </a:pPr>
            <a:r>
              <a:rPr lang="en-US" dirty="0" smtClean="0"/>
              <a:t>The perspective of effective family action (How do families discuss and solve problems related to the illness and how do they manage stress?)</a:t>
            </a:r>
            <a:r>
              <a:rPr lang="en-US" sz="1600" dirty="0"/>
              <a:t>	</a:t>
            </a:r>
            <a:endParaRPr lang="en-US" sz="1600" dirty="0" smtClean="0"/>
          </a:p>
          <a:p>
            <a:pPr>
              <a:buFont typeface="Wingdings" charset="2"/>
              <a:buChar char="v"/>
            </a:pPr>
            <a:r>
              <a:rPr lang="en-US" dirty="0" smtClean="0"/>
              <a:t>What is the sibling’s understanding of the developmental order across time?  Do they think about how they will be involved in their disabled brother or sister’s life in the future? </a:t>
            </a:r>
          </a:p>
          <a:p>
            <a:endParaRPr lang="en-US" dirty="0" smtClean="0"/>
          </a:p>
          <a:p>
            <a:endParaRPr lang="en-US" dirty="0" smtClean="0"/>
          </a:p>
        </p:txBody>
      </p:sp>
      <p:sp>
        <p:nvSpPr>
          <p:cNvPr id="4" name="TextBox 3"/>
          <p:cNvSpPr txBox="1"/>
          <p:nvPr/>
        </p:nvSpPr>
        <p:spPr>
          <a:xfrm>
            <a:off x="6708995" y="6211669"/>
            <a:ext cx="2154957" cy="830997"/>
          </a:xfrm>
          <a:prstGeom prst="rect">
            <a:avLst/>
          </a:prstGeom>
          <a:noFill/>
        </p:spPr>
        <p:txBody>
          <a:bodyPr wrap="none" rtlCol="0">
            <a:spAutoFit/>
          </a:bodyPr>
          <a:lstStyle/>
          <a:p>
            <a:r>
              <a:rPr lang="en-US" sz="1600" dirty="0"/>
              <a:t>(</a:t>
            </a:r>
            <a:r>
              <a:rPr lang="en-US" sz="1600" dirty="0" err="1"/>
              <a:t>Schuntermann</a:t>
            </a:r>
            <a:r>
              <a:rPr lang="en-US" sz="1600" dirty="0"/>
              <a:t>, 2007)</a:t>
            </a:r>
          </a:p>
          <a:p>
            <a:r>
              <a:rPr lang="en-US" sz="1600" dirty="0"/>
              <a:t>(Hauser et al., 1993)</a:t>
            </a:r>
          </a:p>
          <a:p>
            <a:endParaRPr lang="en-US" sz="1600" dirty="0"/>
          </a:p>
        </p:txBody>
      </p:sp>
    </p:spTree>
    <p:extLst>
      <p:ext uri="{BB962C8B-B14F-4D97-AF65-F5344CB8AC3E}">
        <p14:creationId xmlns:p14="http://schemas.microsoft.com/office/powerpoint/2010/main" val="37885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822960" y="914400"/>
            <a:ext cx="7520940" cy="4298788"/>
          </a:xfrm>
        </p:spPr>
        <p:txBody>
          <a:bodyPr>
            <a:noAutofit/>
          </a:bodyPr>
          <a:lstStyle/>
          <a:p>
            <a:r>
              <a:rPr lang="en-US" sz="1100" dirty="0"/>
              <a:t>American Academy of Pediatrics, A. A. o. F. P., and American College of Physicians-American Society of Internal Medicine,. (2002). A consensus statement on </a:t>
            </a:r>
            <a:r>
              <a:rPr lang="en-US" sz="1100" dirty="0" err="1"/>
              <a:t>helath</a:t>
            </a:r>
            <a:r>
              <a:rPr lang="en-US" sz="1100" dirty="0"/>
              <a:t> care transitions for young adults with special health care needs. </a:t>
            </a:r>
            <a:r>
              <a:rPr lang="en-US" sz="1100" i="1" dirty="0"/>
              <a:t>Pediatrics, 110</a:t>
            </a:r>
            <a:r>
              <a:rPr lang="en-US" sz="1100" dirty="0"/>
              <a:t>, 1304-1306. </a:t>
            </a:r>
          </a:p>
          <a:p>
            <a:r>
              <a:rPr lang="en-US" sz="1100" dirty="0"/>
              <a:t>Bank, S. P., &amp; Kahn, M. D. (1997). </a:t>
            </a:r>
            <a:r>
              <a:rPr lang="en-US" sz="1100" i="1" dirty="0"/>
              <a:t>The sibling bond</a:t>
            </a:r>
            <a:r>
              <a:rPr lang="en-US" sz="1100" dirty="0"/>
              <a:t>. New York, NY, US: Basic Books.</a:t>
            </a:r>
          </a:p>
          <a:p>
            <a:r>
              <a:rPr lang="en-US" sz="1100" dirty="0" err="1"/>
              <a:t>Baydar</a:t>
            </a:r>
            <a:r>
              <a:rPr lang="en-US" sz="1100" dirty="0"/>
              <a:t>, N., Greek, A., &amp; Brooks-Gunn, J. (1997). A longitudinal study of the effects of the birth of a sibling during the first 6 years of life. </a:t>
            </a:r>
            <a:r>
              <a:rPr lang="en-US" sz="1100" i="1" dirty="0"/>
              <a:t>Journal of Marriage and the Family, 59</a:t>
            </a:r>
            <a:r>
              <a:rPr lang="en-US" sz="1100" dirty="0"/>
              <a:t>(4), 939-956. </a:t>
            </a:r>
            <a:r>
              <a:rPr lang="en-US" sz="1100" dirty="0" err="1"/>
              <a:t>doi</a:t>
            </a:r>
            <a:r>
              <a:rPr lang="en-US" sz="1100" dirty="0"/>
              <a:t>: 10.2307/353794</a:t>
            </a:r>
          </a:p>
          <a:p>
            <a:r>
              <a:rPr lang="en-US" sz="1100" dirty="0" err="1"/>
              <a:t>Boszormenyi</a:t>
            </a:r>
            <a:r>
              <a:rPr lang="en-US" sz="1100" dirty="0"/>
              <a:t>-Nagy, I., Spark, G.M. (1973). </a:t>
            </a:r>
            <a:r>
              <a:rPr lang="en-US" sz="1100" i="1" dirty="0"/>
              <a:t>Invisible Loyalties</a:t>
            </a:r>
            <a:r>
              <a:rPr lang="en-US" sz="1100" dirty="0"/>
              <a:t>. New York: Harper &amp; Row.</a:t>
            </a:r>
          </a:p>
          <a:p>
            <a:r>
              <a:rPr lang="en-US" sz="1100" dirty="0"/>
              <a:t>CDC. (2015a). Facts About Developmental </a:t>
            </a:r>
            <a:r>
              <a:rPr lang="en-US" sz="1100" dirty="0" err="1"/>
              <a:t>Disabilites</a:t>
            </a:r>
            <a:r>
              <a:rPr lang="en-US" sz="1100" dirty="0"/>
              <a:t>. from </a:t>
            </a:r>
            <a:r>
              <a:rPr lang="en-US" sz="1100" u="sng" dirty="0">
                <a:hlinkClick r:id="rId2"/>
              </a:rPr>
              <a:t>http://www.cdc.gov/ncbddd/developmentaldisabilities/facts.html</a:t>
            </a:r>
            <a:endParaRPr lang="en-US" sz="1100" dirty="0"/>
          </a:p>
          <a:p>
            <a:r>
              <a:rPr lang="en-US" sz="1100" dirty="0"/>
              <a:t>CDC. (2015b). Key Findings: Trends in the </a:t>
            </a:r>
            <a:r>
              <a:rPr lang="en-US" sz="1100" dirty="0" err="1"/>
              <a:t>Prevalece</a:t>
            </a:r>
            <a:r>
              <a:rPr lang="en-US" sz="1100" dirty="0"/>
              <a:t> of Developmental Disabilities in U.S. Children, 1997-2008. from </a:t>
            </a:r>
            <a:r>
              <a:rPr lang="en-US" sz="1100" u="sng" dirty="0">
                <a:hlinkClick r:id="rId3"/>
              </a:rPr>
              <a:t>http://www.cdc.gov/ncbddd/developmentaldisabilities/features/birthdefects-dd-keyfindings.html</a:t>
            </a:r>
            <a:endParaRPr lang="en-US" sz="1100" dirty="0"/>
          </a:p>
          <a:p>
            <a:r>
              <a:rPr lang="en-US" sz="1100" dirty="0"/>
              <a:t>Choi, H., &amp; Van Riper, M. (2013). Siblings of children with Down syndrome: an integrative review. </a:t>
            </a:r>
            <a:r>
              <a:rPr lang="en-US" sz="1100" i="1" dirty="0"/>
              <a:t>MCN Am J </a:t>
            </a:r>
            <a:r>
              <a:rPr lang="en-US" sz="1100" i="1" dirty="0" err="1"/>
              <a:t>Matern</a:t>
            </a:r>
            <a:r>
              <a:rPr lang="en-US" sz="1100" i="1" dirty="0"/>
              <a:t> Child </a:t>
            </a:r>
            <a:r>
              <a:rPr lang="en-US" sz="1100" i="1" dirty="0" err="1"/>
              <a:t>Nurs</a:t>
            </a:r>
            <a:r>
              <a:rPr lang="en-US" sz="1100" i="1" dirty="0"/>
              <a:t>, 38</a:t>
            </a:r>
            <a:r>
              <a:rPr lang="en-US" sz="1100" dirty="0"/>
              <a:t>(2), 72-78. </a:t>
            </a:r>
            <a:r>
              <a:rPr lang="en-US" sz="1100" dirty="0" err="1"/>
              <a:t>doi</a:t>
            </a:r>
            <a:r>
              <a:rPr lang="en-US" sz="1100" dirty="0"/>
              <a:t>: 10.1097/NMC.0b013e31826bad8e</a:t>
            </a:r>
          </a:p>
          <a:p>
            <a:r>
              <a:rPr lang="en-US" sz="1100" dirty="0" err="1"/>
              <a:t>Dauz</a:t>
            </a:r>
            <a:r>
              <a:rPr lang="en-US" sz="1100" dirty="0"/>
              <a:t> Williams, P., </a:t>
            </a:r>
            <a:r>
              <a:rPr lang="en-US" sz="1100" dirty="0" err="1"/>
              <a:t>Piamjariyakul</a:t>
            </a:r>
            <a:r>
              <a:rPr lang="en-US" sz="1100" dirty="0"/>
              <a:t>, U., Graff, J. C., Stanton, A., Guthrie, A. C., </a:t>
            </a:r>
            <a:r>
              <a:rPr lang="en-US" sz="1100" dirty="0" err="1"/>
              <a:t>Hafeman</a:t>
            </a:r>
            <a:r>
              <a:rPr lang="en-US" sz="1100" dirty="0"/>
              <a:t>, C., &amp; Williams, A. R. (2010). Developmental disabilities: effects on well siblings. </a:t>
            </a:r>
            <a:r>
              <a:rPr lang="en-US" sz="1100" i="1" dirty="0"/>
              <a:t>Issues </a:t>
            </a:r>
            <a:r>
              <a:rPr lang="en-US" sz="1100" i="1" dirty="0" err="1"/>
              <a:t>Compr</a:t>
            </a:r>
            <a:r>
              <a:rPr lang="en-US" sz="1100" i="1" dirty="0"/>
              <a:t> </a:t>
            </a:r>
            <a:r>
              <a:rPr lang="en-US" sz="1100" i="1" dirty="0" err="1"/>
              <a:t>Pediatr</a:t>
            </a:r>
            <a:r>
              <a:rPr lang="en-US" sz="1100" i="1" dirty="0"/>
              <a:t> </a:t>
            </a:r>
            <a:r>
              <a:rPr lang="en-US" sz="1100" i="1" dirty="0" err="1"/>
              <a:t>Nurs</a:t>
            </a:r>
            <a:r>
              <a:rPr lang="en-US" sz="1100" i="1" dirty="0"/>
              <a:t>, 33</a:t>
            </a:r>
            <a:r>
              <a:rPr lang="en-US" sz="1100" dirty="0"/>
              <a:t>(1), 39-55. </a:t>
            </a:r>
            <a:r>
              <a:rPr lang="en-US" sz="1100" dirty="0" err="1"/>
              <a:t>doi</a:t>
            </a:r>
            <a:r>
              <a:rPr lang="en-US" sz="1100" dirty="0"/>
              <a:t>: 10.3109/01460860903486515</a:t>
            </a:r>
          </a:p>
          <a:p>
            <a:r>
              <a:rPr lang="en-US" sz="1100" dirty="0"/>
              <a:t>Dunn, J. (1993). </a:t>
            </a:r>
            <a:r>
              <a:rPr lang="en-US" sz="1100" i="1" dirty="0"/>
              <a:t>Young children's close relationships: beyond attachment</a:t>
            </a:r>
            <a:r>
              <a:rPr lang="en-US" sz="1100" dirty="0"/>
              <a:t>. Newbury Park, CA: Sage.</a:t>
            </a:r>
          </a:p>
          <a:p>
            <a:r>
              <a:rPr lang="en-US" sz="1100" dirty="0"/>
              <a:t>Feinberg, M. E., McHale, S. M., </a:t>
            </a:r>
            <a:r>
              <a:rPr lang="en-US" sz="1100" dirty="0" err="1"/>
              <a:t>Crouter</a:t>
            </a:r>
            <a:r>
              <a:rPr lang="en-US" sz="1100" dirty="0"/>
              <a:t>, A. C., &amp; </a:t>
            </a:r>
            <a:r>
              <a:rPr lang="en-US" sz="1100" dirty="0" err="1"/>
              <a:t>Cumsille</a:t>
            </a:r>
            <a:r>
              <a:rPr lang="en-US" sz="1100" dirty="0"/>
              <a:t>, P. (2003). Sibling differentiation: Sibling and parent relationship trajectories in adolescence. </a:t>
            </a:r>
            <a:r>
              <a:rPr lang="en-US" sz="1100" i="1" dirty="0"/>
              <a:t>Child Development, 74</a:t>
            </a:r>
            <a:r>
              <a:rPr lang="en-US" sz="1100" dirty="0"/>
              <a:t>(5), 1261-1274. </a:t>
            </a:r>
            <a:r>
              <a:rPr lang="en-US" sz="1100" dirty="0" err="1"/>
              <a:t>doi</a:t>
            </a:r>
            <a:r>
              <a:rPr lang="en-US" sz="1100" dirty="0"/>
              <a:t>: 10.1111/1467-8624.00606</a:t>
            </a:r>
          </a:p>
          <a:p>
            <a:r>
              <a:rPr lang="en-US" sz="1100" dirty="0" smtClean="0"/>
              <a:t>. </a:t>
            </a:r>
            <a:endParaRPr lang="en-US" sz="1100" dirty="0"/>
          </a:p>
        </p:txBody>
      </p:sp>
    </p:spTree>
    <p:extLst>
      <p:ext uri="{BB962C8B-B14F-4D97-AF65-F5344CB8AC3E}">
        <p14:creationId xmlns:p14="http://schemas.microsoft.com/office/powerpoint/2010/main" val="289749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59" y="640080"/>
            <a:ext cx="7520940" cy="548640"/>
          </a:xfrm>
        </p:spPr>
        <p:txBody>
          <a:bodyPr/>
          <a:lstStyle/>
          <a:p>
            <a:r>
              <a:rPr lang="en-US" dirty="0" smtClean="0"/>
              <a:t>Prevalence of Developmental Disabilities in U.S. Children 1997-2008</a:t>
            </a:r>
            <a:endParaRPr lang="en-US" dirty="0"/>
          </a:p>
        </p:txBody>
      </p:sp>
      <p:sp>
        <p:nvSpPr>
          <p:cNvPr id="3" name="Content Placeholder 2"/>
          <p:cNvSpPr>
            <a:spLocks noGrp="1"/>
          </p:cNvSpPr>
          <p:nvPr>
            <p:ph idx="1"/>
          </p:nvPr>
        </p:nvSpPr>
        <p:spPr>
          <a:xfrm>
            <a:off x="150540" y="1467493"/>
            <a:ext cx="5868242" cy="4119054"/>
          </a:xfrm>
        </p:spPr>
        <p:txBody>
          <a:bodyPr>
            <a:normAutofit lnSpcReduction="10000"/>
          </a:bodyPr>
          <a:lstStyle/>
          <a:p>
            <a:pPr marL="457200" indent="-457200">
              <a:buFont typeface="Wingdings" charset="2"/>
              <a:buChar char="v"/>
            </a:pPr>
            <a:r>
              <a:rPr lang="en-US" b="0" dirty="0" smtClean="0"/>
              <a:t>About 1 in 6 children in the U.S. had a developmental disability (DD) in 2006-2008</a:t>
            </a:r>
          </a:p>
          <a:p>
            <a:pPr marL="457200" indent="-457200">
              <a:buFont typeface="Wingdings" charset="2"/>
              <a:buChar char="v"/>
            </a:pPr>
            <a:r>
              <a:rPr lang="en-US" b="0" dirty="0" smtClean="0"/>
              <a:t>Prevalence of DD increased 17.1% from 1997 to 2008</a:t>
            </a:r>
          </a:p>
          <a:p>
            <a:pPr marL="0" indent="0"/>
            <a:r>
              <a:rPr lang="en-US" b="0" dirty="0" smtClean="0"/>
              <a:t>         Autism</a:t>
            </a:r>
            <a:r>
              <a:rPr lang="en-US" b="0" dirty="0"/>
              <a:t> </a:t>
            </a:r>
            <a:r>
              <a:rPr lang="en-US" b="0" dirty="0" smtClean="0"/>
              <a:t>increased </a:t>
            </a:r>
            <a:r>
              <a:rPr lang="en-US" b="0" dirty="0"/>
              <a:t>289.5</a:t>
            </a:r>
            <a:r>
              <a:rPr lang="en-US" b="0" dirty="0" smtClean="0"/>
              <a:t>%</a:t>
            </a:r>
          </a:p>
          <a:p>
            <a:pPr marL="0" indent="0"/>
            <a:r>
              <a:rPr lang="en-US" b="0" dirty="0"/>
              <a:t> </a:t>
            </a:r>
            <a:r>
              <a:rPr lang="en-US" b="0" dirty="0" smtClean="0"/>
              <a:t>        ADHD</a:t>
            </a:r>
            <a:r>
              <a:rPr lang="en-US" b="0" dirty="0"/>
              <a:t> </a:t>
            </a:r>
            <a:r>
              <a:rPr lang="en-US" b="0" dirty="0" smtClean="0"/>
              <a:t>increased </a:t>
            </a:r>
            <a:r>
              <a:rPr lang="en-US" b="0" dirty="0"/>
              <a:t>33</a:t>
            </a:r>
            <a:r>
              <a:rPr lang="en-US" b="0" dirty="0" smtClean="0"/>
              <a:t>%</a:t>
            </a:r>
          </a:p>
          <a:p>
            <a:pPr marL="457200" indent="-457200">
              <a:buFont typeface="Wingdings" charset="2"/>
              <a:buChar char="v"/>
            </a:pPr>
            <a:r>
              <a:rPr lang="en-US" b="0" dirty="0" smtClean="0"/>
              <a:t>Males had twice the prevalence of any DD than females (specifically ADHD, autism, learning  disabilities, stuttering/   stammering)</a:t>
            </a:r>
          </a:p>
          <a:p>
            <a:pPr marL="457200" indent="-457200">
              <a:buFont typeface="Wingdings" charset="2"/>
              <a:buChar char="v"/>
            </a:pPr>
            <a:r>
              <a:rPr lang="en-US" b="0" dirty="0" smtClean="0"/>
              <a:t>Children with Medicaid had two-fold prevalence of DD than those covered by private insurance</a:t>
            </a:r>
          </a:p>
          <a:p>
            <a:pPr marL="457200" indent="-457200">
              <a:buFont typeface="Wingdings" charset="2"/>
              <a:buChar char="v"/>
            </a:pPr>
            <a:r>
              <a:rPr lang="en-US" b="0" dirty="0" smtClean="0"/>
              <a:t>Lower prevalence among Hispanic children </a:t>
            </a:r>
          </a:p>
          <a:p>
            <a:pPr marL="1010412" lvl="6" indent="0">
              <a:buNone/>
            </a:pPr>
            <a:endParaRPr lang="en-US" sz="1600" dirty="0" smtClean="0"/>
          </a:p>
          <a:p>
            <a:pPr marL="1010412" lvl="6" indent="0">
              <a:buNone/>
            </a:pPr>
            <a:r>
              <a:rPr lang="en-US" sz="1600" dirty="0" smtClean="0"/>
              <a:t> </a:t>
            </a:r>
          </a:p>
          <a:p>
            <a:pPr marL="1449324" lvl="8" indent="0">
              <a:buNone/>
            </a:pPr>
            <a:r>
              <a:rPr lang="en-US" sz="1600" dirty="0"/>
              <a:t>	</a:t>
            </a:r>
            <a:r>
              <a:rPr lang="en-US" sz="1600" dirty="0" smtClean="0"/>
              <a:t>	</a:t>
            </a:r>
            <a:r>
              <a:rPr lang="en-US" sz="1600" dirty="0"/>
              <a:t>	</a:t>
            </a:r>
            <a:r>
              <a:rPr lang="en-US" sz="1600" dirty="0" smtClean="0"/>
              <a:t>	</a:t>
            </a:r>
          </a:p>
          <a:p>
            <a:pPr>
              <a:buFont typeface="Arial"/>
              <a:buChar char="•"/>
            </a:pPr>
            <a:endParaRPr lang="en-US" dirty="0"/>
          </a:p>
        </p:txBody>
      </p:sp>
      <p:sp>
        <p:nvSpPr>
          <p:cNvPr id="4" name="TextBox 3"/>
          <p:cNvSpPr txBox="1"/>
          <p:nvPr/>
        </p:nvSpPr>
        <p:spPr>
          <a:xfrm>
            <a:off x="7653071" y="6357662"/>
            <a:ext cx="1256186" cy="646331"/>
          </a:xfrm>
          <a:prstGeom prst="rect">
            <a:avLst/>
          </a:prstGeom>
          <a:noFill/>
        </p:spPr>
        <p:txBody>
          <a:bodyPr wrap="none" rtlCol="0">
            <a:spAutoFit/>
          </a:bodyPr>
          <a:lstStyle/>
          <a:p>
            <a:r>
              <a:rPr lang="en-US" dirty="0"/>
              <a:t>(</a:t>
            </a:r>
            <a:r>
              <a:rPr lang="en-US" sz="1600" dirty="0"/>
              <a:t>CDC, 2015)</a:t>
            </a:r>
          </a:p>
          <a:p>
            <a:endParaRPr lang="en-US" dirty="0"/>
          </a:p>
        </p:txBody>
      </p:sp>
      <p:pic>
        <p:nvPicPr>
          <p:cNvPr id="6" name="Picture 5" descr="Screen shot 2015-06-12 at 10.02.5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8243" y="3916804"/>
            <a:ext cx="3166486" cy="2349500"/>
          </a:xfrm>
          <a:prstGeom prst="rect">
            <a:avLst/>
          </a:prstGeom>
        </p:spPr>
      </p:pic>
    </p:spTree>
    <p:extLst>
      <p:ext uri="{BB962C8B-B14F-4D97-AF65-F5344CB8AC3E}">
        <p14:creationId xmlns:p14="http://schemas.microsoft.com/office/powerpoint/2010/main" val="296107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664481" y="987010"/>
            <a:ext cx="7679419" cy="5554089"/>
          </a:xfrm>
        </p:spPr>
        <p:txBody>
          <a:bodyPr>
            <a:noAutofit/>
          </a:bodyPr>
          <a:lstStyle/>
          <a:p>
            <a:r>
              <a:rPr lang="en-US" sz="1100" dirty="0" err="1"/>
              <a:t>Fisman</a:t>
            </a:r>
            <a:r>
              <a:rPr lang="en-US" sz="1100" dirty="0"/>
              <a:t>, S., Wolf, L., Ellison, D., Gillis, B., Freeman, T., &amp; </a:t>
            </a:r>
            <a:r>
              <a:rPr lang="en-US" sz="1100" dirty="0" err="1"/>
              <a:t>Szatmari</a:t>
            </a:r>
            <a:r>
              <a:rPr lang="en-US" sz="1100" dirty="0"/>
              <a:t>, P. (1996). Risk and protective factors affecting the adjustment of siblings of children with chronic disabilities. </a:t>
            </a:r>
            <a:r>
              <a:rPr lang="en-US" sz="1100" i="1" dirty="0"/>
              <a:t>J Am </a:t>
            </a:r>
            <a:r>
              <a:rPr lang="en-US" sz="1100" i="1" dirty="0" err="1"/>
              <a:t>Acad</a:t>
            </a:r>
            <a:r>
              <a:rPr lang="en-US" sz="1100" i="1" dirty="0"/>
              <a:t> Child </a:t>
            </a:r>
            <a:r>
              <a:rPr lang="en-US" sz="1100" i="1" dirty="0" err="1"/>
              <a:t>Adolesc</a:t>
            </a:r>
            <a:r>
              <a:rPr lang="en-US" sz="1100" i="1" dirty="0"/>
              <a:t> Psychiatry, 35</a:t>
            </a:r>
            <a:r>
              <a:rPr lang="en-US" sz="1100" dirty="0"/>
              <a:t>(11), 1532-1541. </a:t>
            </a:r>
            <a:r>
              <a:rPr lang="en-US" sz="1100" dirty="0" err="1"/>
              <a:t>doi</a:t>
            </a:r>
            <a:r>
              <a:rPr lang="en-US" sz="1100" dirty="0"/>
              <a:t>: 10.1097/00004583-199611000-00023</a:t>
            </a:r>
          </a:p>
          <a:p>
            <a:r>
              <a:rPr lang="en-US" sz="1100" dirty="0" err="1"/>
              <a:t>Fisman</a:t>
            </a:r>
            <a:r>
              <a:rPr lang="en-US" sz="1100" dirty="0"/>
              <a:t>, S., Wolf, L., Ellison, D., Freeman, T. (2000). A longitudinal study of siblings of children with chronic disability. </a:t>
            </a:r>
            <a:r>
              <a:rPr lang="en-US" sz="1100" i="1" dirty="0"/>
              <a:t>Canadian Journal of Psychiatry, 45</a:t>
            </a:r>
            <a:r>
              <a:rPr lang="en-US" sz="1100" dirty="0"/>
              <a:t>(4), 369-375. </a:t>
            </a:r>
            <a:endParaRPr lang="en-US" sz="1100" dirty="0" smtClean="0"/>
          </a:p>
          <a:p>
            <a:r>
              <a:rPr lang="en-US" sz="1100" dirty="0" smtClean="0"/>
              <a:t>Griffith</a:t>
            </a:r>
            <a:r>
              <a:rPr lang="en-US" sz="1100" dirty="0"/>
              <a:t>, G. M., Hastings, R. P., &amp; </a:t>
            </a:r>
            <a:r>
              <a:rPr lang="en-US" sz="1100" dirty="0" err="1"/>
              <a:t>Petalas</a:t>
            </a:r>
            <a:r>
              <a:rPr lang="en-US" sz="1100" dirty="0"/>
              <a:t>, M. A. (2014). Brief report: Fathers’ and mothers’ ratings of behavioral and emotional problems in siblings of children with autism spectrum disorder. </a:t>
            </a:r>
            <a:r>
              <a:rPr lang="en-US" sz="1100" i="1" dirty="0"/>
              <a:t>J Autism </a:t>
            </a:r>
            <a:r>
              <a:rPr lang="en-US" sz="1100" i="1" dirty="0" err="1"/>
              <a:t>Dev</a:t>
            </a:r>
            <a:r>
              <a:rPr lang="en-US" sz="1100" i="1" dirty="0"/>
              <a:t> </a:t>
            </a:r>
            <a:r>
              <a:rPr lang="en-US" sz="1100" i="1" dirty="0" err="1"/>
              <a:t>Disord</a:t>
            </a:r>
            <a:r>
              <a:rPr lang="en-US" sz="1100" i="1" dirty="0"/>
              <a:t>, 44</a:t>
            </a:r>
            <a:r>
              <a:rPr lang="en-US" sz="1100" dirty="0"/>
              <a:t>(5), 1230-1235. </a:t>
            </a:r>
            <a:r>
              <a:rPr lang="en-US" sz="1100" dirty="0" err="1"/>
              <a:t>doi</a:t>
            </a:r>
            <a:r>
              <a:rPr lang="en-US" sz="1100" dirty="0"/>
              <a:t>: 10.1007/s10803-013-1969-</a:t>
            </a:r>
            <a:r>
              <a:rPr lang="en-US" sz="1100" dirty="0" smtClean="0"/>
              <a:t>6</a:t>
            </a:r>
          </a:p>
          <a:p>
            <a:r>
              <a:rPr lang="en-US" sz="1100" dirty="0" smtClean="0"/>
              <a:t>Hauser</a:t>
            </a:r>
            <a:r>
              <a:rPr lang="en-US" sz="1100" dirty="0"/>
              <a:t>, S. T., Jacobson, A. M., Bliss, R., </a:t>
            </a:r>
            <a:r>
              <a:rPr lang="en-US" sz="1100" dirty="0" err="1"/>
              <a:t>Milley</a:t>
            </a:r>
            <a:r>
              <a:rPr lang="en-US" sz="1100" dirty="0"/>
              <a:t>, J., </a:t>
            </a:r>
            <a:r>
              <a:rPr lang="en-US" sz="1100" dirty="0" err="1"/>
              <a:t>Vieyra</a:t>
            </a:r>
            <a:r>
              <a:rPr lang="en-US" sz="1100" dirty="0"/>
              <a:t>, M. A., Willett, J. B., . . . Paul, E. (1993). The family and the onset of its youngster's insulin-dependent diabetes: Ways of coping. In R. E. Cole, D. Reiss, R. E. Cole &amp; D. Reiss (Eds.), </a:t>
            </a:r>
            <a:r>
              <a:rPr lang="en-US" sz="1100" i="1" dirty="0"/>
              <a:t>How do families cope with chronic illness?</a:t>
            </a:r>
            <a:r>
              <a:rPr lang="en-US" sz="1100" dirty="0"/>
              <a:t> (pp. 25-55). Hillsdale, NJ, England: Lawrence Erlbaum Associates, Inc.</a:t>
            </a:r>
          </a:p>
          <a:p>
            <a:r>
              <a:rPr lang="en-US" sz="1100" dirty="0"/>
              <a:t>Hetherington, E. M., Reiss, D., &amp; </a:t>
            </a:r>
            <a:r>
              <a:rPr lang="en-US" sz="1100" dirty="0" err="1"/>
              <a:t>Plomin</a:t>
            </a:r>
            <a:r>
              <a:rPr lang="en-US" sz="1100" dirty="0"/>
              <a:t>, R. (1994). </a:t>
            </a:r>
            <a:r>
              <a:rPr lang="en-US" sz="1100" i="1" dirty="0"/>
              <a:t>Separate social worlds of siblings: The impact of </a:t>
            </a:r>
            <a:r>
              <a:rPr lang="en-US" sz="1100" i="1" dirty="0" err="1"/>
              <a:t>nonshared</a:t>
            </a:r>
            <a:r>
              <a:rPr lang="en-US" sz="1100" i="1" dirty="0"/>
              <a:t> environment on development</a:t>
            </a:r>
            <a:r>
              <a:rPr lang="en-US" sz="1100" dirty="0"/>
              <a:t>. Hillsdale, NJ, England: Lawrence Erlbaum Associates, Inc.</a:t>
            </a:r>
          </a:p>
          <a:p>
            <a:r>
              <a:rPr lang="en-US" sz="1100" dirty="0" err="1"/>
              <a:t>Knecht</a:t>
            </a:r>
            <a:r>
              <a:rPr lang="en-US" sz="1100" dirty="0"/>
              <a:t>, C., </a:t>
            </a:r>
            <a:r>
              <a:rPr lang="en-US" sz="1100" dirty="0" err="1"/>
              <a:t>Hellmers</a:t>
            </a:r>
            <a:r>
              <a:rPr lang="en-US" sz="1100" dirty="0"/>
              <a:t>, C., &amp; </a:t>
            </a:r>
            <a:r>
              <a:rPr lang="en-US" sz="1100" dirty="0" err="1"/>
              <a:t>Metzing</a:t>
            </a:r>
            <a:r>
              <a:rPr lang="en-US" sz="1100" dirty="0"/>
              <a:t>, S. (2015). The perspective of siblings of children with chronic illness: a literature review. </a:t>
            </a:r>
            <a:r>
              <a:rPr lang="en-US" sz="1100" i="1" dirty="0"/>
              <a:t>J </a:t>
            </a:r>
            <a:r>
              <a:rPr lang="en-US" sz="1100" i="1" dirty="0" err="1"/>
              <a:t>Pediatr</a:t>
            </a:r>
            <a:r>
              <a:rPr lang="en-US" sz="1100" i="1" dirty="0"/>
              <a:t> </a:t>
            </a:r>
            <a:r>
              <a:rPr lang="en-US" sz="1100" i="1" dirty="0" err="1"/>
              <a:t>Nurs</a:t>
            </a:r>
            <a:r>
              <a:rPr lang="en-US" sz="1100" i="1" dirty="0"/>
              <a:t>, 30</a:t>
            </a:r>
            <a:r>
              <a:rPr lang="en-US" sz="1100" dirty="0"/>
              <a:t>(1), 102-116. </a:t>
            </a:r>
            <a:r>
              <a:rPr lang="en-US" sz="1100" dirty="0" err="1"/>
              <a:t>doi</a:t>
            </a:r>
            <a:r>
              <a:rPr lang="en-US" sz="1100" dirty="0"/>
              <a:t>: 10.1016/j.pedn.2014.10.010</a:t>
            </a:r>
          </a:p>
          <a:p>
            <a:r>
              <a:rPr lang="en-US" sz="1100" dirty="0"/>
              <a:t>Knott, F., Lewis, C., &amp; Williams, T. (1995). Sibling interaction of children with learning disabilities: a comparison of autism and Down's syndrome. </a:t>
            </a:r>
            <a:r>
              <a:rPr lang="en-US" sz="1100" i="1" dirty="0"/>
              <a:t>J Child </a:t>
            </a:r>
            <a:r>
              <a:rPr lang="en-US" sz="1100" i="1" dirty="0" err="1"/>
              <a:t>Psychol</a:t>
            </a:r>
            <a:r>
              <a:rPr lang="en-US" sz="1100" i="1" dirty="0"/>
              <a:t> Psychiatry, 36</a:t>
            </a:r>
            <a:r>
              <a:rPr lang="en-US" sz="1100" dirty="0"/>
              <a:t>(6), 965-976. </a:t>
            </a:r>
          </a:p>
          <a:p>
            <a:r>
              <a:rPr lang="en-US" sz="1100" dirty="0"/>
              <a:t>Martin, J. A. (1985). Review of Siblings: Love, Envy, and Understanding. </a:t>
            </a:r>
            <a:r>
              <a:rPr lang="en-US" sz="1100" i="1" dirty="0"/>
              <a:t>Journal of Social and Personal Relationships, 2</a:t>
            </a:r>
            <a:r>
              <a:rPr lang="en-US" sz="1100" dirty="0"/>
              <a:t>(2), 239-240. </a:t>
            </a:r>
            <a:r>
              <a:rPr lang="en-US" sz="1100" dirty="0" err="1"/>
              <a:t>doi</a:t>
            </a:r>
            <a:r>
              <a:rPr lang="en-US" sz="1100" dirty="0"/>
              <a:t>: 10.1177/</a:t>
            </a:r>
            <a:r>
              <a:rPr lang="en-US" sz="1100" dirty="0" smtClean="0"/>
              <a:t>0265407585022008</a:t>
            </a:r>
            <a:endParaRPr lang="en-US" sz="1100" dirty="0"/>
          </a:p>
        </p:txBody>
      </p:sp>
    </p:spTree>
    <p:extLst>
      <p:ext uri="{BB962C8B-B14F-4D97-AF65-F5344CB8AC3E}">
        <p14:creationId xmlns:p14="http://schemas.microsoft.com/office/powerpoint/2010/main" val="1946111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822960" y="914400"/>
            <a:ext cx="7520940" cy="4092032"/>
          </a:xfrm>
        </p:spPr>
        <p:txBody>
          <a:bodyPr>
            <a:noAutofit/>
          </a:bodyPr>
          <a:lstStyle/>
          <a:p>
            <a:r>
              <a:rPr lang="en-US" sz="1100" dirty="0" err="1"/>
              <a:t>Mikesell</a:t>
            </a:r>
            <a:r>
              <a:rPr lang="en-US" sz="1100" dirty="0"/>
              <a:t>, R. H., </a:t>
            </a:r>
            <a:r>
              <a:rPr lang="en-US" sz="1100" dirty="0" err="1"/>
              <a:t>Lusterman</a:t>
            </a:r>
            <a:r>
              <a:rPr lang="en-US" sz="1100" dirty="0"/>
              <a:t>, D. &amp; McDaniel, S. H. (1995). </a:t>
            </a:r>
            <a:r>
              <a:rPr lang="en-US" sz="1100" i="1" dirty="0"/>
              <a:t>Integrating family therapy: Handbook of family psychology and systems theory</a:t>
            </a:r>
            <a:r>
              <a:rPr lang="en-US" sz="1100" dirty="0"/>
              <a:t>. Washington, DC: American Psychological Association.</a:t>
            </a:r>
          </a:p>
          <a:p>
            <a:r>
              <a:rPr lang="en-US" sz="1100" dirty="0" err="1"/>
              <a:t>Schuntermann</a:t>
            </a:r>
            <a:r>
              <a:rPr lang="en-US" sz="1100" dirty="0"/>
              <a:t>, P. (2007). The Sibling Experience: Growing Up with a Child Who Has Pervasive Developmental Disorder or Mental Retardation. </a:t>
            </a:r>
            <a:r>
              <a:rPr lang="en-US" sz="1100" i="1" dirty="0"/>
              <a:t>Harvard Review of Psychiatry (Taylor &amp; Francis Ltd), 15</a:t>
            </a:r>
            <a:r>
              <a:rPr lang="en-US" sz="1100" dirty="0"/>
              <a:t>(3), 93-108. </a:t>
            </a:r>
            <a:r>
              <a:rPr lang="en-US" sz="1100" dirty="0" err="1"/>
              <a:t>doi</a:t>
            </a:r>
            <a:r>
              <a:rPr lang="en-US" sz="1100" dirty="0"/>
              <a:t>: 10.1080/</a:t>
            </a:r>
            <a:r>
              <a:rPr lang="en-US" sz="1100" dirty="0" smtClean="0"/>
              <a:t>10673220701432188</a:t>
            </a:r>
          </a:p>
          <a:p>
            <a:r>
              <a:rPr lang="en-US" sz="1100" dirty="0" smtClean="0"/>
              <a:t>Schwartz</a:t>
            </a:r>
            <a:r>
              <a:rPr lang="en-US" sz="1100" dirty="0"/>
              <a:t>, R. C. (2003). </a:t>
            </a:r>
            <a:r>
              <a:rPr lang="en-US" sz="1100" i="1" dirty="0"/>
              <a:t>Resiliency in siblings of autistic children.</a:t>
            </a:r>
            <a:r>
              <a:rPr lang="en-US" sz="1100" dirty="0"/>
              <a:t> (64), </a:t>
            </a:r>
            <a:r>
              <a:rPr lang="en-US" sz="1100" dirty="0" err="1"/>
              <a:t>ProQuest</a:t>
            </a:r>
            <a:r>
              <a:rPr lang="en-US" sz="1100" dirty="0"/>
              <a:t> Information &amp; Learning, US. Retrieved from </a:t>
            </a:r>
            <a:r>
              <a:rPr lang="en-US" sz="1100" u="sng" dirty="0">
                <a:hlinkClick r:id="rId2"/>
              </a:rPr>
              <a:t>http://search.ebscohost.com/login.aspx?direct=true&amp;AuthType=ip,uid&amp;db=psyh&amp;AN=2003-95022-326&amp;site=ehost-live&amp;scope=site</a:t>
            </a:r>
            <a:r>
              <a:rPr lang="en-US" sz="1100" dirty="0"/>
              <a:t> Available from </a:t>
            </a:r>
            <a:r>
              <a:rPr lang="en-US" sz="1100" dirty="0" err="1"/>
              <a:t>EBSCOhost</a:t>
            </a:r>
            <a:r>
              <a:rPr lang="en-US" sz="1100" dirty="0"/>
              <a:t> </a:t>
            </a:r>
            <a:r>
              <a:rPr lang="en-US" sz="1100" dirty="0" err="1"/>
              <a:t>psyh</a:t>
            </a:r>
            <a:r>
              <a:rPr lang="en-US" sz="1100" dirty="0"/>
              <a:t> database. </a:t>
            </a:r>
          </a:p>
          <a:p>
            <a:r>
              <a:rPr lang="en-US" sz="1100" dirty="0"/>
              <a:t>Seligman, M., Darling, R. (1997). </a:t>
            </a:r>
            <a:r>
              <a:rPr lang="en-US" sz="1100" i="1" dirty="0"/>
              <a:t>Ordinary </a:t>
            </a:r>
            <a:r>
              <a:rPr lang="en-US" sz="1100" i="1" dirty="0" err="1"/>
              <a:t>famlies</a:t>
            </a:r>
            <a:r>
              <a:rPr lang="en-US" sz="1100" i="1" dirty="0"/>
              <a:t>, special children</a:t>
            </a:r>
            <a:r>
              <a:rPr lang="en-US" sz="1100" dirty="0"/>
              <a:t> (2nd ed.). New York: Guilford</a:t>
            </a:r>
            <a:r>
              <a:rPr lang="en-US" sz="1100" dirty="0" smtClean="0"/>
              <a:t>.</a:t>
            </a:r>
          </a:p>
          <a:p>
            <a:r>
              <a:rPr lang="en-US" sz="1100" dirty="0" smtClean="0"/>
              <a:t>Stores</a:t>
            </a:r>
            <a:r>
              <a:rPr lang="en-US" sz="1100" dirty="0"/>
              <a:t>, R., Stores, G., Fellows, B., &amp; Buckley, S. (1998). Daytime </a:t>
            </a:r>
            <a:r>
              <a:rPr lang="en-US" sz="1100" dirty="0" err="1"/>
              <a:t>behaviour</a:t>
            </a:r>
            <a:r>
              <a:rPr lang="en-US" sz="1100" dirty="0"/>
              <a:t> problems and maternal stress in children with Down's syndrome, their siblings, and non-intellectually disabled and other intellectually disabled peers. </a:t>
            </a:r>
            <a:r>
              <a:rPr lang="en-US" sz="1100" i="1" dirty="0"/>
              <a:t>Journal of Intellectual Disability Research, 42</a:t>
            </a:r>
            <a:r>
              <a:rPr lang="en-US" sz="1100" dirty="0"/>
              <a:t>(3), 228-237. </a:t>
            </a:r>
          </a:p>
          <a:p>
            <a:r>
              <a:rPr lang="en-US" sz="1100" dirty="0" err="1"/>
              <a:t>Strohn</a:t>
            </a:r>
            <a:r>
              <a:rPr lang="en-US" sz="1100" dirty="0"/>
              <a:t>, K. (2008). Too important to ignore: siblings of children with special needs. </a:t>
            </a:r>
            <a:r>
              <a:rPr lang="en-US" sz="1100" i="1" dirty="0" err="1"/>
              <a:t>Austrailian</a:t>
            </a:r>
            <a:r>
              <a:rPr lang="en-US" sz="1100" i="1" dirty="0"/>
              <a:t> E-Journal For The Advancement of Mental Health, 7</a:t>
            </a:r>
            <a:r>
              <a:rPr lang="en-US" sz="1100" dirty="0"/>
              <a:t>(2). </a:t>
            </a:r>
          </a:p>
          <a:p>
            <a:r>
              <a:rPr lang="en-US" sz="1100" dirty="0"/>
              <a:t>The Fowler 4 Group. (2012). The Fowler 4 Group-Siblings and The Autism Spectrum. from https://</a:t>
            </a:r>
            <a:r>
              <a:rPr lang="en-US" sz="1100" u="sng" dirty="0">
                <a:hlinkClick r:id="rId3"/>
              </a:rPr>
              <a:t>http://www.youtube.com/watch?v=VTZ_BJlh8LU</a:t>
            </a:r>
            <a:endParaRPr lang="en-US" sz="1100" dirty="0"/>
          </a:p>
          <a:p>
            <a:r>
              <a:rPr lang="en-US" sz="1100" dirty="0" err="1"/>
              <a:t>Timme</a:t>
            </a:r>
            <a:r>
              <a:rPr lang="en-US" sz="1100" dirty="0"/>
              <a:t>, S. (2013). What it's like to have a Brother with Autism. from https://</a:t>
            </a:r>
            <a:r>
              <a:rPr lang="en-US" sz="1100" u="sng" dirty="0">
                <a:hlinkClick r:id="rId4"/>
              </a:rPr>
              <a:t>http://www.youtube.com/watch?v=</a:t>
            </a:r>
            <a:r>
              <a:rPr lang="en-US" sz="1100" u="sng" dirty="0" smtClean="0">
                <a:hlinkClick r:id="rId4"/>
              </a:rPr>
              <a:t>QHC0FzywHGY</a:t>
            </a:r>
            <a:endParaRPr lang="en-US" sz="1100" dirty="0"/>
          </a:p>
        </p:txBody>
      </p:sp>
    </p:spTree>
    <p:extLst>
      <p:ext uri="{BB962C8B-B14F-4D97-AF65-F5344CB8AC3E}">
        <p14:creationId xmlns:p14="http://schemas.microsoft.com/office/powerpoint/2010/main" val="23104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100" dirty="0" err="1"/>
              <a:t>Toman</a:t>
            </a:r>
            <a:r>
              <a:rPr lang="en-US" sz="1100" dirty="0"/>
              <a:t>, W. (1988). Basics of family structure and sibling position. In M. D. Kahn, K. G. Lewis, M. D. Kahn &amp; K. G. Lewis (Eds.), </a:t>
            </a:r>
            <a:r>
              <a:rPr lang="en-US" sz="1100" i="1" dirty="0"/>
              <a:t>Siblings in therapy: Life span and clinical issues.</a:t>
            </a:r>
            <a:r>
              <a:rPr lang="en-US" sz="1100" dirty="0"/>
              <a:t> (pp. 46-65). New York, NY, US: W W Norton &amp; Co.</a:t>
            </a:r>
          </a:p>
          <a:p>
            <a:r>
              <a:rPr lang="en-US" sz="1100" dirty="0"/>
              <a:t>Werner, E., Smith, R. (2001). </a:t>
            </a:r>
            <a:r>
              <a:rPr lang="en-US" sz="1100" i="1" dirty="0"/>
              <a:t>Journeys from childhood to midlife: risk, resilience and recovery</a:t>
            </a:r>
            <a:r>
              <a:rPr lang="en-US" sz="1100" dirty="0"/>
              <a:t>. Ithaca, NY: Cornell University Press.</a:t>
            </a:r>
          </a:p>
          <a:p>
            <a:r>
              <a:rPr lang="en-US" sz="1100" dirty="0"/>
              <a:t>Williams, P. D. (1997). Siblings and pediatric chronic illness: a review of the literature. </a:t>
            </a:r>
            <a:r>
              <a:rPr lang="en-US" sz="1100" i="1" dirty="0"/>
              <a:t>International Journal of Nursing Studies, 34</a:t>
            </a:r>
            <a:r>
              <a:rPr lang="en-US" sz="1100" dirty="0"/>
              <a:t>(4), 312-323. </a:t>
            </a:r>
          </a:p>
          <a:p>
            <a:endParaRPr lang="en-US" sz="1100" dirty="0"/>
          </a:p>
        </p:txBody>
      </p:sp>
    </p:spTree>
    <p:extLst>
      <p:ext uri="{BB962C8B-B14F-4D97-AF65-F5344CB8AC3E}">
        <p14:creationId xmlns:p14="http://schemas.microsoft.com/office/powerpoint/2010/main" val="157901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9" y="0"/>
            <a:ext cx="7276788" cy="1143000"/>
          </a:xfrm>
        </p:spPr>
        <p:txBody>
          <a:bodyPr>
            <a:normAutofit/>
          </a:bodyPr>
          <a:lstStyle/>
          <a:p>
            <a:r>
              <a:rPr lang="en-US" dirty="0" smtClean="0"/>
              <a:t>Significance of the sibling relationship</a:t>
            </a:r>
            <a:endParaRPr lang="en-US" dirty="0"/>
          </a:p>
        </p:txBody>
      </p:sp>
      <p:sp>
        <p:nvSpPr>
          <p:cNvPr id="3" name="Content Placeholder 2"/>
          <p:cNvSpPr>
            <a:spLocks noGrp="1"/>
          </p:cNvSpPr>
          <p:nvPr>
            <p:ph idx="1"/>
          </p:nvPr>
        </p:nvSpPr>
        <p:spPr>
          <a:xfrm>
            <a:off x="203200" y="1115146"/>
            <a:ext cx="4291423" cy="5023237"/>
          </a:xfrm>
        </p:spPr>
        <p:txBody>
          <a:bodyPr>
            <a:normAutofit/>
          </a:bodyPr>
          <a:lstStyle/>
          <a:p>
            <a:pPr marL="285750" indent="-285750">
              <a:buFont typeface="Wingdings" charset="2"/>
              <a:buChar char="v"/>
            </a:pPr>
            <a:r>
              <a:rPr lang="en-US" b="0" dirty="0" smtClean="0"/>
              <a:t>The sibling bond is potentially one of the most intense, normally lifelong, interpersonal relationship experienced by an individual.</a:t>
            </a:r>
          </a:p>
          <a:p>
            <a:pPr marL="285750" indent="-285750">
              <a:buFont typeface="Wingdings" charset="2"/>
              <a:buChar char="v"/>
            </a:pPr>
            <a:r>
              <a:rPr lang="en-US" b="0" dirty="0" smtClean="0"/>
              <a:t>This relationship has substantial influence on the development of a person’s identity, personality, and social skills.</a:t>
            </a:r>
          </a:p>
          <a:p>
            <a:pPr marL="285750" indent="-285750">
              <a:buFont typeface="Wingdings" charset="2"/>
              <a:buChar char="v"/>
            </a:pPr>
            <a:r>
              <a:rPr lang="en-US" b="0" dirty="0" smtClean="0"/>
              <a:t>The caregiving demands of a child with a DD has the potential to cause individual and family disruptions.</a:t>
            </a:r>
          </a:p>
          <a:p>
            <a:pPr marL="285750" indent="-285750">
              <a:buFont typeface="Wingdings" charset="2"/>
              <a:buChar char="v"/>
            </a:pPr>
            <a:r>
              <a:rPr lang="en-US" b="0" dirty="0" smtClean="0"/>
              <a:t>Family roles are reciprocal. Therefore, a significant change in one role alters related roles.</a:t>
            </a:r>
          </a:p>
          <a:p>
            <a:pPr marL="0" indent="0"/>
            <a:endParaRPr lang="en-US" b="0" dirty="0" smtClean="0"/>
          </a:p>
          <a:p>
            <a:pPr marL="0" indent="0"/>
            <a:endParaRPr lang="en-US" b="0" dirty="0"/>
          </a:p>
        </p:txBody>
      </p:sp>
      <p:pic>
        <p:nvPicPr>
          <p:cNvPr id="4" name="Picture 3" descr="Screen shot 2015-06-02 at 12.06.4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4623" y="1349969"/>
            <a:ext cx="4516344" cy="3570009"/>
          </a:xfrm>
          <a:prstGeom prst="rect">
            <a:avLst/>
          </a:prstGeom>
        </p:spPr>
      </p:pic>
      <p:sp>
        <p:nvSpPr>
          <p:cNvPr id="5" name="TextBox 4"/>
          <p:cNvSpPr txBox="1"/>
          <p:nvPr/>
        </p:nvSpPr>
        <p:spPr>
          <a:xfrm>
            <a:off x="5804123" y="6167469"/>
            <a:ext cx="3339877" cy="830997"/>
          </a:xfrm>
          <a:prstGeom prst="rect">
            <a:avLst/>
          </a:prstGeom>
          <a:noFill/>
        </p:spPr>
        <p:txBody>
          <a:bodyPr wrap="none" rtlCol="0">
            <a:spAutoFit/>
          </a:bodyPr>
          <a:lstStyle/>
          <a:p>
            <a:r>
              <a:rPr lang="en-US" sz="1600" dirty="0"/>
              <a:t>(</a:t>
            </a:r>
            <a:r>
              <a:rPr lang="en-US" sz="1600" dirty="0" err="1"/>
              <a:t>Knecht</a:t>
            </a:r>
            <a:r>
              <a:rPr lang="en-US" sz="1600" dirty="0"/>
              <a:t>, </a:t>
            </a:r>
            <a:r>
              <a:rPr lang="en-US" sz="1600" dirty="0" err="1"/>
              <a:t>Hellmers</a:t>
            </a:r>
            <a:r>
              <a:rPr lang="en-US" sz="1600" dirty="0"/>
              <a:t>, &amp; </a:t>
            </a:r>
            <a:r>
              <a:rPr lang="en-US" sz="1600" dirty="0" err="1"/>
              <a:t>Metzing</a:t>
            </a:r>
            <a:r>
              <a:rPr lang="en-US" sz="1600" dirty="0"/>
              <a:t>, 2015)</a:t>
            </a:r>
          </a:p>
          <a:p>
            <a:r>
              <a:rPr lang="en-US" sz="1600" dirty="0"/>
              <a:t>(</a:t>
            </a:r>
            <a:r>
              <a:rPr lang="en-US" sz="1600" dirty="0" err="1"/>
              <a:t>Dauz</a:t>
            </a:r>
            <a:r>
              <a:rPr lang="en-US" sz="1600" dirty="0"/>
              <a:t> Williams et al., 2010)</a:t>
            </a:r>
          </a:p>
          <a:p>
            <a:endParaRPr lang="en-US" sz="1600" dirty="0"/>
          </a:p>
        </p:txBody>
      </p:sp>
    </p:spTree>
    <p:extLst>
      <p:ext uri="{BB962C8B-B14F-4D97-AF65-F5344CB8AC3E}">
        <p14:creationId xmlns:p14="http://schemas.microsoft.com/office/powerpoint/2010/main" val="20478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How are siblings typically affected when they have a brother or </a:t>
            </a:r>
          </a:p>
          <a:p>
            <a:r>
              <a:rPr lang="en-US" sz="2000" dirty="0" smtClean="0"/>
              <a:t>sister </a:t>
            </a:r>
            <a:r>
              <a:rPr lang="en-US" sz="2000" dirty="0"/>
              <a:t>with a chronic illness (including a developmental disability)</a:t>
            </a:r>
            <a:r>
              <a:rPr lang="en-US" sz="2000" dirty="0" smtClean="0"/>
              <a:t>?</a:t>
            </a:r>
          </a:p>
          <a:p>
            <a:endParaRPr lang="en-US" sz="2000" dirty="0"/>
          </a:p>
          <a:p>
            <a:r>
              <a:rPr lang="en-US" sz="2000" dirty="0" smtClean="0"/>
              <a:t>Much variability exists within sibling experiences. </a:t>
            </a:r>
          </a:p>
          <a:p>
            <a:endParaRPr lang="en-US" sz="2000" dirty="0"/>
          </a:p>
          <a:p>
            <a:pPr>
              <a:buFont typeface="Wingdings" charset="2"/>
              <a:buChar char="v"/>
            </a:pPr>
            <a:r>
              <a:rPr lang="en-US" sz="2000" dirty="0" smtClean="0"/>
              <a:t>60% of siblings are at risk for negative outcomes</a:t>
            </a:r>
          </a:p>
          <a:p>
            <a:pPr>
              <a:buFont typeface="Wingdings" charset="2"/>
              <a:buChar char="v"/>
            </a:pPr>
            <a:r>
              <a:rPr lang="en-US" sz="2000" dirty="0" smtClean="0"/>
              <a:t>30% of siblings are likely to have positive outcomes</a:t>
            </a:r>
          </a:p>
          <a:p>
            <a:pPr>
              <a:buFont typeface="Wingdings" charset="2"/>
              <a:buChar char="v"/>
            </a:pPr>
            <a:r>
              <a:rPr lang="en-US" sz="2000" dirty="0" smtClean="0"/>
              <a:t>10% of siblings have both negative and positive outcomes</a:t>
            </a:r>
          </a:p>
          <a:p>
            <a:pPr>
              <a:buFont typeface="Wingdings" charset="2"/>
              <a:buChar char="v"/>
            </a:pPr>
            <a:endParaRPr lang="en-US" sz="2000" dirty="0"/>
          </a:p>
          <a:p>
            <a:endParaRPr lang="en-US" sz="2000" dirty="0"/>
          </a:p>
          <a:p>
            <a:endParaRPr lang="en-US" sz="2000" dirty="0"/>
          </a:p>
        </p:txBody>
      </p:sp>
    </p:spTree>
    <p:extLst>
      <p:ext uri="{BB962C8B-B14F-4D97-AF65-F5344CB8AC3E}">
        <p14:creationId xmlns:p14="http://schemas.microsoft.com/office/powerpoint/2010/main" val="42151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6-03 at 9.02.24 AM.png"/>
          <p:cNvPicPr>
            <a:picLocks noGrp="1" noChangeAspect="1"/>
          </p:cNvPicPr>
          <p:nvPr>
            <p:ph idx="4294967295"/>
          </p:nvPr>
        </p:nvPicPr>
        <p:blipFill>
          <a:blip r:embed="rId2" cstate="email">
            <a:extLst>
              <a:ext uri="{28A0092B-C50C-407E-A947-70E740481C1C}">
                <a14:useLocalDpi xmlns:a14="http://schemas.microsoft.com/office/drawing/2010/main" val="0"/>
              </a:ext>
            </a:extLst>
          </a:blip>
          <a:srcRect l="2776" r="2776"/>
          <a:stretch>
            <a:fillRect/>
          </a:stretch>
        </p:blipFill>
        <p:spPr>
          <a:xfrm>
            <a:off x="983281" y="912567"/>
            <a:ext cx="7581432" cy="4567331"/>
          </a:xfrm>
        </p:spPr>
      </p:pic>
      <p:sp>
        <p:nvSpPr>
          <p:cNvPr id="20" name="Teardrop 19"/>
          <p:cNvSpPr/>
          <p:nvPr/>
        </p:nvSpPr>
        <p:spPr>
          <a:xfrm>
            <a:off x="2618493" y="5369283"/>
            <a:ext cx="1371600" cy="1371600"/>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Isolated</a:t>
            </a:r>
            <a:endParaRPr lang="en-US" dirty="0"/>
          </a:p>
        </p:txBody>
      </p:sp>
      <p:sp>
        <p:nvSpPr>
          <p:cNvPr id="23" name="Teardrop 22"/>
          <p:cNvSpPr/>
          <p:nvPr/>
        </p:nvSpPr>
        <p:spPr>
          <a:xfrm rot="10800000" flipV="1">
            <a:off x="5959231" y="4903751"/>
            <a:ext cx="1371600" cy="1371600"/>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Invisible</a:t>
            </a:r>
            <a:endParaRPr lang="en-US" dirty="0"/>
          </a:p>
        </p:txBody>
      </p:sp>
      <p:sp>
        <p:nvSpPr>
          <p:cNvPr id="26" name="Teardrop 25"/>
          <p:cNvSpPr/>
          <p:nvPr/>
        </p:nvSpPr>
        <p:spPr>
          <a:xfrm rot="10800000" flipV="1">
            <a:off x="4587630" y="5589552"/>
            <a:ext cx="1371600" cy="1371600"/>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Guilty</a:t>
            </a:r>
          </a:p>
          <a:p>
            <a:pPr algn="ctr"/>
            <a:endParaRPr lang="en-US" dirty="0"/>
          </a:p>
        </p:txBody>
      </p:sp>
      <p:sp>
        <p:nvSpPr>
          <p:cNvPr id="27" name="Teardrop 26"/>
          <p:cNvSpPr/>
          <p:nvPr/>
        </p:nvSpPr>
        <p:spPr>
          <a:xfrm>
            <a:off x="2970328" y="3481007"/>
            <a:ext cx="1371600" cy="1371600"/>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endParaRPr lang="en-US" dirty="0" smtClean="0"/>
          </a:p>
          <a:p>
            <a:r>
              <a:rPr lang="en-US" dirty="0" smtClean="0"/>
              <a:t>   Sad</a:t>
            </a:r>
            <a:endParaRPr lang="en-US" dirty="0"/>
          </a:p>
        </p:txBody>
      </p:sp>
      <p:sp>
        <p:nvSpPr>
          <p:cNvPr id="30" name="Teardrop 29"/>
          <p:cNvSpPr/>
          <p:nvPr/>
        </p:nvSpPr>
        <p:spPr>
          <a:xfrm flipH="1">
            <a:off x="4865893" y="3605033"/>
            <a:ext cx="1929383" cy="1784482"/>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endParaRPr lang="en-US" sz="1600" dirty="0" smtClean="0"/>
          </a:p>
          <a:p>
            <a:r>
              <a:rPr lang="en-US" sz="1600" dirty="0" smtClean="0"/>
              <a:t>Embarrassed</a:t>
            </a:r>
            <a:endParaRPr lang="en-US" sz="1600" dirty="0"/>
          </a:p>
        </p:txBody>
      </p:sp>
      <p:sp>
        <p:nvSpPr>
          <p:cNvPr id="33" name="Teardrop 32"/>
          <p:cNvSpPr/>
          <p:nvPr/>
        </p:nvSpPr>
        <p:spPr>
          <a:xfrm>
            <a:off x="962796" y="3953723"/>
            <a:ext cx="1371600" cy="1371600"/>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endParaRPr lang="en-US" dirty="0" smtClean="0"/>
          </a:p>
          <a:p>
            <a:r>
              <a:rPr lang="en-US" dirty="0" smtClean="0"/>
              <a:t>Angry</a:t>
            </a:r>
          </a:p>
          <a:p>
            <a:endParaRPr lang="en-US" dirty="0"/>
          </a:p>
          <a:p>
            <a:endParaRPr lang="en-US" dirty="0"/>
          </a:p>
        </p:txBody>
      </p:sp>
      <p:sp>
        <p:nvSpPr>
          <p:cNvPr id="34" name="Teardrop 33"/>
          <p:cNvSpPr/>
          <p:nvPr/>
        </p:nvSpPr>
        <p:spPr>
          <a:xfrm flipH="1">
            <a:off x="7479902" y="4852607"/>
            <a:ext cx="1664097" cy="1371600"/>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r>
              <a:rPr lang="en-US" dirty="0" smtClean="0"/>
              <a:t>Resentful</a:t>
            </a:r>
          </a:p>
          <a:p>
            <a:endParaRPr lang="en-US" dirty="0"/>
          </a:p>
        </p:txBody>
      </p:sp>
      <p:sp>
        <p:nvSpPr>
          <p:cNvPr id="38" name="Teardrop 37"/>
          <p:cNvSpPr/>
          <p:nvPr/>
        </p:nvSpPr>
        <p:spPr>
          <a:xfrm>
            <a:off x="598488" y="5486968"/>
            <a:ext cx="1645920" cy="1371600"/>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endParaRPr lang="en-US" dirty="0" smtClean="0"/>
          </a:p>
          <a:p>
            <a:r>
              <a:rPr lang="en-US" dirty="0" smtClean="0"/>
              <a:t>Shameful</a:t>
            </a:r>
            <a:endParaRPr lang="en-US" dirty="0"/>
          </a:p>
        </p:txBody>
      </p:sp>
      <p:sp>
        <p:nvSpPr>
          <p:cNvPr id="40" name="TextBox 39"/>
          <p:cNvSpPr txBox="1"/>
          <p:nvPr/>
        </p:nvSpPr>
        <p:spPr>
          <a:xfrm>
            <a:off x="2970328" y="327791"/>
            <a:ext cx="3820176" cy="646331"/>
          </a:xfrm>
          <a:prstGeom prst="rect">
            <a:avLst/>
          </a:prstGeom>
          <a:noFill/>
        </p:spPr>
        <p:txBody>
          <a:bodyPr wrap="none" rtlCol="0">
            <a:spAutoFit/>
          </a:bodyPr>
          <a:lstStyle/>
          <a:p>
            <a:r>
              <a:rPr lang="en-US" sz="3200" dirty="0" smtClean="0"/>
              <a:t>“</a:t>
            </a:r>
            <a:r>
              <a:rPr lang="en-US" sz="3600" b="1" dirty="0" smtClean="0"/>
              <a:t>Children of Glass</a:t>
            </a:r>
            <a:r>
              <a:rPr lang="en-US" sz="3200" dirty="0" smtClean="0"/>
              <a:t>”</a:t>
            </a:r>
            <a:endParaRPr lang="en-US" sz="3200" dirty="0"/>
          </a:p>
        </p:txBody>
      </p:sp>
      <p:sp>
        <p:nvSpPr>
          <p:cNvPr id="41" name="Teardrop 40"/>
          <p:cNvSpPr/>
          <p:nvPr/>
        </p:nvSpPr>
        <p:spPr>
          <a:xfrm rot="10800000" flipV="1">
            <a:off x="6795275" y="3281643"/>
            <a:ext cx="1769437" cy="1371600"/>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Worthless</a:t>
            </a:r>
            <a:endParaRPr lang="en-US" dirty="0"/>
          </a:p>
        </p:txBody>
      </p:sp>
      <p:sp>
        <p:nvSpPr>
          <p:cNvPr id="43" name="Teardrop 42"/>
          <p:cNvSpPr/>
          <p:nvPr/>
        </p:nvSpPr>
        <p:spPr>
          <a:xfrm>
            <a:off x="2231087" y="4464494"/>
            <a:ext cx="1371600" cy="1371600"/>
          </a:xfrm>
          <a:prstGeom prst="teardrop">
            <a:avLst/>
          </a:prstGeom>
          <a:ln/>
        </p:spPr>
        <p:style>
          <a:lnRef idx="1">
            <a:schemeClr val="accent3"/>
          </a:lnRef>
          <a:fillRef idx="2">
            <a:schemeClr val="accent3"/>
          </a:fillRef>
          <a:effectRef idx="1">
            <a:schemeClr val="accent3"/>
          </a:effectRef>
          <a:fontRef idx="minor">
            <a:schemeClr val="dk1"/>
          </a:fontRef>
        </p:style>
        <p:txBody>
          <a:bodyPr/>
          <a:lstStyle/>
          <a:p>
            <a:endParaRPr lang="en-US" dirty="0" smtClean="0"/>
          </a:p>
          <a:p>
            <a:r>
              <a:rPr lang="en-US" dirty="0" smtClean="0"/>
              <a:t>Afraid</a:t>
            </a:r>
            <a:endParaRPr lang="en-US" dirty="0"/>
          </a:p>
        </p:txBody>
      </p:sp>
      <p:sp>
        <p:nvSpPr>
          <p:cNvPr id="46" name="Rectangle 45"/>
          <p:cNvSpPr/>
          <p:nvPr/>
        </p:nvSpPr>
        <p:spPr>
          <a:xfrm>
            <a:off x="6990885" y="6488668"/>
            <a:ext cx="1621057" cy="369332"/>
          </a:xfrm>
          <a:prstGeom prst="rect">
            <a:avLst/>
          </a:prstGeom>
        </p:spPr>
        <p:txBody>
          <a:bodyPr wrap="none">
            <a:spAutoFit/>
          </a:bodyPr>
          <a:lstStyle/>
          <a:p>
            <a:r>
              <a:rPr lang="en-US" dirty="0"/>
              <a:t>(</a:t>
            </a:r>
            <a:r>
              <a:rPr lang="en-US" dirty="0" err="1"/>
              <a:t>Strohn</a:t>
            </a:r>
            <a:r>
              <a:rPr lang="en-US" dirty="0"/>
              <a:t>, 2008)</a:t>
            </a:r>
          </a:p>
        </p:txBody>
      </p:sp>
    </p:spTree>
    <p:extLst>
      <p:ext uri="{BB962C8B-B14F-4D97-AF65-F5344CB8AC3E}">
        <p14:creationId xmlns:p14="http://schemas.microsoft.com/office/powerpoint/2010/main" val="40830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27" grpId="0" animBg="1"/>
      <p:bldP spid="30" grpId="0" animBg="1"/>
      <p:bldP spid="33" grpId="0" animBg="1"/>
      <p:bldP spid="34" grpId="0" animBg="1"/>
      <p:bldP spid="38" grpId="0" animBg="1"/>
      <p:bldP spid="41"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97831" y="1546829"/>
            <a:ext cx="5981626" cy="2554545"/>
          </a:xfrm>
          <a:prstGeom prst="rect">
            <a:avLst/>
          </a:prstGeom>
          <a:noFill/>
        </p:spPr>
        <p:txBody>
          <a:bodyPr wrap="square" rtlCol="0">
            <a:spAutoFit/>
          </a:bodyPr>
          <a:lstStyle/>
          <a:p>
            <a:r>
              <a:rPr lang="en-US" sz="3200" dirty="0" smtClean="0"/>
              <a:t>These children at are risk for developing long-term psychological, physical, and emotional problems if not given the proper support.</a:t>
            </a:r>
          </a:p>
        </p:txBody>
      </p:sp>
    </p:spTree>
    <p:extLst>
      <p:ext uri="{BB962C8B-B14F-4D97-AF65-F5344CB8AC3E}">
        <p14:creationId xmlns:p14="http://schemas.microsoft.com/office/powerpoint/2010/main" val="234006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21784" y="1743099"/>
            <a:ext cx="7520940" cy="3579849"/>
          </a:xfrm>
        </p:spPr>
        <p:txBody>
          <a:bodyPr>
            <a:normAutofit/>
          </a:bodyPr>
          <a:lstStyle/>
          <a:p>
            <a:r>
              <a:rPr lang="en-US" sz="2800" dirty="0"/>
              <a:t> </a:t>
            </a:r>
            <a:r>
              <a:rPr lang="en-US" sz="2800" dirty="0" smtClean="0"/>
              <a:t>   </a:t>
            </a:r>
            <a:r>
              <a:rPr lang="en-US" sz="3200" b="0" dirty="0" smtClean="0"/>
              <a:t>Other children cope well with the challenges of having a disabled sibling and their lives are enriched by the experience.</a:t>
            </a:r>
            <a:endParaRPr lang="en-US" sz="3200" b="0" dirty="0"/>
          </a:p>
        </p:txBody>
      </p:sp>
    </p:spTree>
    <p:extLst>
      <p:ext uri="{BB962C8B-B14F-4D97-AF65-F5344CB8AC3E}">
        <p14:creationId xmlns:p14="http://schemas.microsoft.com/office/powerpoint/2010/main" val="2593187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Affect the Sibling Experience</a:t>
            </a:r>
            <a:endParaRPr lang="en-US" dirty="0"/>
          </a:p>
        </p:txBody>
      </p:sp>
      <p:sp>
        <p:nvSpPr>
          <p:cNvPr id="4" name="Text Placeholder 3"/>
          <p:cNvSpPr>
            <a:spLocks noGrp="1"/>
          </p:cNvSpPr>
          <p:nvPr>
            <p:ph type="body" idx="1"/>
          </p:nvPr>
        </p:nvSpPr>
        <p:spPr/>
        <p:txBody>
          <a:bodyPr>
            <a:normAutofit/>
          </a:bodyPr>
          <a:lstStyle/>
          <a:p>
            <a:r>
              <a:rPr lang="en-US" sz="2000" dirty="0" smtClean="0"/>
              <a:t>Non-modifiable</a:t>
            </a:r>
            <a:endParaRPr lang="en-US" sz="2000" dirty="0"/>
          </a:p>
        </p:txBody>
      </p:sp>
      <p:sp>
        <p:nvSpPr>
          <p:cNvPr id="3" name="Content Placeholder 2"/>
          <p:cNvSpPr>
            <a:spLocks noGrp="1"/>
          </p:cNvSpPr>
          <p:nvPr>
            <p:ph sz="half" idx="2"/>
          </p:nvPr>
        </p:nvSpPr>
        <p:spPr>
          <a:xfrm>
            <a:off x="819150" y="1807992"/>
            <a:ext cx="3200400" cy="3108960"/>
          </a:xfrm>
        </p:spPr>
        <p:txBody>
          <a:bodyPr>
            <a:normAutofit/>
          </a:bodyPr>
          <a:lstStyle/>
          <a:p>
            <a:pPr marL="285750" indent="-285750">
              <a:buFont typeface="Wingdings" charset="2"/>
              <a:buChar char="v"/>
            </a:pPr>
            <a:r>
              <a:rPr lang="en-US" sz="1800" dirty="0" smtClean="0"/>
              <a:t>Birth Order		</a:t>
            </a:r>
          </a:p>
          <a:p>
            <a:pPr marL="285750" indent="-285750">
              <a:buFont typeface="Wingdings" charset="2"/>
              <a:buChar char="v"/>
            </a:pPr>
            <a:r>
              <a:rPr lang="en-US" sz="1800" dirty="0" smtClean="0"/>
              <a:t>Gender</a:t>
            </a:r>
          </a:p>
          <a:p>
            <a:pPr>
              <a:buFont typeface="Wingdings" charset="2"/>
              <a:buChar char="v"/>
            </a:pPr>
            <a:r>
              <a:rPr lang="en-US" sz="1800" dirty="0" smtClean="0"/>
              <a:t>Sibling Temperament</a:t>
            </a:r>
          </a:p>
          <a:p>
            <a:pPr>
              <a:buFont typeface="Wingdings" charset="2"/>
              <a:buChar char="v"/>
            </a:pPr>
            <a:r>
              <a:rPr lang="en-US" sz="1800" dirty="0" smtClean="0"/>
              <a:t>Type and Severity of Disability</a:t>
            </a:r>
          </a:p>
          <a:p>
            <a:pPr>
              <a:buFont typeface="Wingdings" charset="2"/>
              <a:buChar char="v"/>
            </a:pPr>
            <a:endParaRPr lang="en-US" sz="2000" dirty="0" smtClean="0"/>
          </a:p>
        </p:txBody>
      </p:sp>
      <p:sp>
        <p:nvSpPr>
          <p:cNvPr id="5" name="Text Placeholder 4"/>
          <p:cNvSpPr>
            <a:spLocks noGrp="1"/>
          </p:cNvSpPr>
          <p:nvPr>
            <p:ph type="body" sz="quarter" idx="3"/>
          </p:nvPr>
        </p:nvSpPr>
        <p:spPr>
          <a:xfrm>
            <a:off x="4700016" y="1140669"/>
            <a:ext cx="3200400" cy="548640"/>
          </a:xfrm>
        </p:spPr>
        <p:txBody>
          <a:bodyPr>
            <a:normAutofit/>
          </a:bodyPr>
          <a:lstStyle/>
          <a:p>
            <a:r>
              <a:rPr lang="en-US" sz="2000" dirty="0" smtClean="0"/>
              <a:t>Modifiable</a:t>
            </a:r>
            <a:endParaRPr lang="en-US" sz="2000" dirty="0"/>
          </a:p>
        </p:txBody>
      </p:sp>
      <p:sp>
        <p:nvSpPr>
          <p:cNvPr id="6" name="Content Placeholder 5"/>
          <p:cNvSpPr>
            <a:spLocks noGrp="1"/>
          </p:cNvSpPr>
          <p:nvPr>
            <p:ph sz="quarter" idx="4"/>
          </p:nvPr>
        </p:nvSpPr>
        <p:spPr>
          <a:xfrm>
            <a:off x="4700016" y="1812814"/>
            <a:ext cx="3200400" cy="3108960"/>
          </a:xfrm>
        </p:spPr>
        <p:txBody>
          <a:bodyPr/>
          <a:lstStyle/>
          <a:p>
            <a:pPr>
              <a:buFont typeface="Wingdings" charset="2"/>
              <a:buChar char="v"/>
            </a:pPr>
            <a:r>
              <a:rPr lang="en-US" sz="1800" dirty="0" smtClean="0"/>
              <a:t>Parent-Child Interactions</a:t>
            </a:r>
          </a:p>
          <a:p>
            <a:pPr>
              <a:buFont typeface="Wingdings" charset="2"/>
              <a:buChar char="v"/>
            </a:pPr>
            <a:r>
              <a:rPr lang="en-US" sz="1800" dirty="0" smtClean="0"/>
              <a:t>Sibling Relationships</a:t>
            </a:r>
          </a:p>
          <a:p>
            <a:pPr>
              <a:buFont typeface="Wingdings" charset="2"/>
              <a:buChar char="v"/>
            </a:pPr>
            <a:r>
              <a:rPr lang="en-US" sz="1800" dirty="0" smtClean="0"/>
              <a:t>Support from Grandparents and other extended family</a:t>
            </a:r>
          </a:p>
          <a:p>
            <a:pPr>
              <a:buFont typeface="Wingdings" charset="2"/>
              <a:buChar char="v"/>
            </a:pPr>
            <a:r>
              <a:rPr lang="en-US" sz="1800" dirty="0" smtClean="0"/>
              <a:t>Friends and peer relationships</a:t>
            </a:r>
          </a:p>
          <a:p>
            <a:pPr>
              <a:buFont typeface="Wingdings" charset="2"/>
              <a:buChar char="v"/>
            </a:pPr>
            <a:r>
              <a:rPr lang="en-US" sz="1800" dirty="0" smtClean="0"/>
              <a:t>Sibling perspectives</a:t>
            </a:r>
          </a:p>
          <a:p>
            <a:pPr>
              <a:buFont typeface="Wingdings" charset="2"/>
              <a:buChar char="v"/>
            </a:pPr>
            <a:endParaRPr lang="en-US" dirty="0"/>
          </a:p>
        </p:txBody>
      </p:sp>
    </p:spTree>
    <p:extLst>
      <p:ext uri="{BB962C8B-B14F-4D97-AF65-F5344CB8AC3E}">
        <p14:creationId xmlns:p14="http://schemas.microsoft.com/office/powerpoint/2010/main" val="14941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13472</TotalTime>
  <Words>3248</Words>
  <Application>Microsoft Office PowerPoint</Application>
  <PresentationFormat>On-screen Show (4:3)</PresentationFormat>
  <Paragraphs>312</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Angles</vt:lpstr>
      <vt:lpstr>The Experience of Siblings of Children with Developmental Disabilities </vt:lpstr>
      <vt:lpstr>Definition: Developmental Disability</vt:lpstr>
      <vt:lpstr>Prevalence of Developmental Disabilities in U.S. Children 1997-2008</vt:lpstr>
      <vt:lpstr>Significance of the sibling relationship</vt:lpstr>
      <vt:lpstr>PowerPoint Presentation</vt:lpstr>
      <vt:lpstr>PowerPoint Presentation</vt:lpstr>
      <vt:lpstr>PowerPoint Presentation</vt:lpstr>
      <vt:lpstr>PowerPoint Presentation</vt:lpstr>
      <vt:lpstr>Factors that Affect the Sibling Experience</vt:lpstr>
      <vt:lpstr>Birth Order</vt:lpstr>
      <vt:lpstr>Typical Social Roles adapted by siblings</vt:lpstr>
      <vt:lpstr>Sibling Interaction of Children with Learning Disabilities: A Comparison of Autism and Down’s Syndrome</vt:lpstr>
      <vt:lpstr>Sibling Interaction of Children with Learning Disabilities: A Comparison of Autism and Down’s Syndrome (continued)</vt:lpstr>
      <vt:lpstr>Gender</vt:lpstr>
      <vt:lpstr>temperament, development,  and family dynamics</vt:lpstr>
      <vt:lpstr>  Parent-Child Interaction</vt:lpstr>
      <vt:lpstr>Early interactive patterns</vt:lpstr>
      <vt:lpstr>Convergence and Divergence</vt:lpstr>
      <vt:lpstr>Parental differential treatment</vt:lpstr>
      <vt:lpstr>Parental and Marital Stress in families with a child with down syndrome</vt:lpstr>
      <vt:lpstr>Healthy balance of responsibilities</vt:lpstr>
      <vt:lpstr>Grandparents and extended family</vt:lpstr>
      <vt:lpstr>Friends and Peer Relationships</vt:lpstr>
      <vt:lpstr>Strengths and Difficulties Questionnaire</vt:lpstr>
      <vt:lpstr>Contributors to Sibling Vulnerability</vt:lpstr>
      <vt:lpstr>Contributors to sibling resilience</vt:lpstr>
      <vt:lpstr>Clinical Implications</vt:lpstr>
      <vt:lpstr>Gaining the sibling perspective</vt:lpstr>
      <vt:lpstr>References</vt:lpstr>
      <vt:lpstr>References</vt:lpstr>
      <vt:lpstr>References</vt:lpstr>
      <vt:lpstr>References</vt:lpstr>
    </vt:vector>
  </TitlesOfParts>
  <Company>Foundational Fitness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Experiences of Siblings of Children with Developmental Disabilities</dc:title>
  <dc:creator>Mike Meeteer</dc:creator>
  <cp:lastModifiedBy>uwpediatrics</cp:lastModifiedBy>
  <cp:revision>230</cp:revision>
  <dcterms:created xsi:type="dcterms:W3CDTF">2015-06-02T13:27:18Z</dcterms:created>
  <dcterms:modified xsi:type="dcterms:W3CDTF">2015-06-30T16:31:05Z</dcterms:modified>
</cp:coreProperties>
</file>