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7" r:id="rId3"/>
    <p:sldId id="258" r:id="rId4"/>
    <p:sldId id="259" r:id="rId5"/>
    <p:sldId id="260" r:id="rId6"/>
    <p:sldId id="262" r:id="rId7"/>
    <p:sldId id="261" r:id="rId8"/>
    <p:sldId id="273" r:id="rId9"/>
    <p:sldId id="263" r:id="rId10"/>
    <p:sldId id="264" r:id="rId11"/>
    <p:sldId id="265" r:id="rId12"/>
    <p:sldId id="266" r:id="rId13"/>
    <p:sldId id="270" r:id="rId14"/>
    <p:sldId id="271" r:id="rId15"/>
    <p:sldId id="272"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47D6C9-C640-4156-BF6C-A25D25FF3F2B}" type="datetimeFigureOut">
              <a:rPr lang="en-US" smtClean="0"/>
              <a:t>4/10/2012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5F7AD2-24D8-439B-B14D-32371D71A950}" type="slidenum">
              <a:rPr lang="en-US" smtClean="0"/>
              <a:t>‹#›</a:t>
            </a:fld>
            <a:endParaRPr lang="en-US"/>
          </a:p>
        </p:txBody>
      </p:sp>
    </p:spTree>
    <p:extLst>
      <p:ext uri="{BB962C8B-B14F-4D97-AF65-F5344CB8AC3E}">
        <p14:creationId xmlns:p14="http://schemas.microsoft.com/office/powerpoint/2010/main" val="2711995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want to add that there</a:t>
            </a:r>
            <a:r>
              <a:rPr lang="en-US" baseline="0" dirty="0" smtClean="0"/>
              <a:t> is increased awareness of the issue and better cultural competency, but given the </a:t>
            </a:r>
            <a:r>
              <a:rPr lang="en-US" baseline="0" dirty="0" err="1" smtClean="0"/>
              <a:t>prevalance</a:t>
            </a:r>
            <a:r>
              <a:rPr lang="en-US" baseline="0" dirty="0" smtClean="0"/>
              <a:t> of health disparities more needs to be done. I have heard professionals both in the medical field and other fields say that they treat all clients and patients the same….unfortunately this does not always mean equal. Clients and patients have different needs based on their race and culture so we cannot assume that all patients need the “same” things.</a:t>
            </a:r>
            <a:endParaRPr lang="en-US" dirty="0" smtClean="0"/>
          </a:p>
          <a:p>
            <a:endParaRPr lang="en-US" dirty="0"/>
          </a:p>
        </p:txBody>
      </p:sp>
      <p:sp>
        <p:nvSpPr>
          <p:cNvPr id="4" name="Slide Number Placeholder 3"/>
          <p:cNvSpPr>
            <a:spLocks noGrp="1"/>
          </p:cNvSpPr>
          <p:nvPr>
            <p:ph type="sldNum" sz="quarter" idx="10"/>
          </p:nvPr>
        </p:nvSpPr>
        <p:spPr/>
        <p:txBody>
          <a:bodyPr/>
          <a:lstStyle/>
          <a:p>
            <a:fld id="{225F7AD2-24D8-439B-B14D-32371D71A950}" type="slidenum">
              <a:rPr lang="en-US" smtClean="0"/>
              <a:t>5</a:t>
            </a:fld>
            <a:endParaRPr lang="en-US"/>
          </a:p>
        </p:txBody>
      </p:sp>
    </p:spTree>
    <p:extLst>
      <p:ext uri="{BB962C8B-B14F-4D97-AF65-F5344CB8AC3E}">
        <p14:creationId xmlns:p14="http://schemas.microsoft.com/office/powerpoint/2010/main" val="4108366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66BC543-1E7D-40E3-B130-43A30FB0832B}" type="datetimeFigureOut">
              <a:rPr lang="en-US" smtClean="0"/>
              <a:t>4/10/2012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D47B08C-10D2-4516-AC49-4A526C76BA1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BC543-1E7D-40E3-B130-43A30FB0832B}" type="datetimeFigureOut">
              <a:rPr lang="en-US" smtClean="0"/>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BC543-1E7D-40E3-B130-43A30FB0832B}" type="datetimeFigureOut">
              <a:rPr lang="en-US" smtClean="0"/>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BC543-1E7D-40E3-B130-43A30FB0832B}" type="datetimeFigureOut">
              <a:rPr lang="en-US" smtClean="0"/>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6BC543-1E7D-40E3-B130-43A30FB0832B}" type="datetimeFigureOut">
              <a:rPr lang="en-US" smtClean="0"/>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47B08C-10D2-4516-AC49-4A526C76BA1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6BC543-1E7D-40E3-B130-43A30FB0832B}" type="datetimeFigureOut">
              <a:rPr lang="en-US" smtClean="0"/>
              <a:t>4/10/2012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66BC543-1E7D-40E3-B130-43A30FB0832B}" type="datetimeFigureOut">
              <a:rPr lang="en-US" smtClean="0"/>
              <a:t>4/10/2012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6BC543-1E7D-40E3-B130-43A30FB0832B}" type="datetimeFigureOut">
              <a:rPr lang="en-US" smtClean="0"/>
              <a:t>4/10/2012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BC543-1E7D-40E3-B130-43A30FB0832B}" type="datetimeFigureOut">
              <a:rPr lang="en-US" smtClean="0"/>
              <a:t>4/10/2012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6BC543-1E7D-40E3-B130-43A30FB0832B}" type="datetimeFigureOut">
              <a:rPr lang="en-US" smtClean="0"/>
              <a:t>4/10/2012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47B08C-10D2-4516-AC49-4A526C76BA1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6BC543-1E7D-40E3-B130-43A30FB0832B}" type="datetimeFigureOut">
              <a:rPr lang="en-US" smtClean="0"/>
              <a:t>4/10/2012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D47B08C-10D2-4516-AC49-4A526C76BA1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66BC543-1E7D-40E3-B130-43A30FB0832B}" type="datetimeFigureOut">
              <a:rPr lang="en-US" smtClean="0"/>
              <a:t>4/10/2012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D47B08C-10D2-4516-AC49-4A526C76BA1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Diversity in MCH Training: A Peer </a:t>
            </a:r>
            <a:r>
              <a:rPr lang="en-US" dirty="0"/>
              <a:t>L</a:t>
            </a:r>
            <a:r>
              <a:rPr lang="en-US" dirty="0" smtClean="0"/>
              <a:t>earning </a:t>
            </a:r>
            <a:r>
              <a:rPr lang="en-US" dirty="0"/>
              <a:t>C</a:t>
            </a:r>
            <a:r>
              <a:rPr lang="en-US" dirty="0" smtClean="0"/>
              <a:t>ollaborative</a:t>
            </a:r>
            <a:endParaRPr lang="en-US" dirty="0"/>
          </a:p>
        </p:txBody>
      </p:sp>
      <p:sp>
        <p:nvSpPr>
          <p:cNvPr id="3" name="Subtitle 2"/>
          <p:cNvSpPr>
            <a:spLocks noGrp="1"/>
          </p:cNvSpPr>
          <p:nvPr>
            <p:ph type="subTitle" idx="1"/>
          </p:nvPr>
        </p:nvSpPr>
        <p:spPr/>
        <p:txBody>
          <a:bodyPr/>
          <a:lstStyle/>
          <a:p>
            <a:pPr algn="ctr"/>
            <a:r>
              <a:rPr lang="en-US" dirty="0" smtClean="0"/>
              <a:t>By: Shanna Vander </a:t>
            </a:r>
            <a:r>
              <a:rPr lang="en-US" dirty="0" err="1" smtClean="0"/>
              <a:t>Galien</a:t>
            </a:r>
            <a:r>
              <a:rPr lang="en-US" dirty="0" smtClean="0"/>
              <a:t>, APSW</a:t>
            </a:r>
          </a:p>
          <a:p>
            <a:pPr algn="ctr"/>
            <a:r>
              <a:rPr lang="en-US" dirty="0" smtClean="0"/>
              <a:t>PPC Trainee</a:t>
            </a:r>
            <a:endParaRPr lang="en-US" dirty="0"/>
          </a:p>
        </p:txBody>
      </p:sp>
    </p:spTree>
    <p:extLst>
      <p:ext uri="{BB962C8B-B14F-4D97-AF65-F5344CB8AC3E}">
        <p14:creationId xmlns:p14="http://schemas.microsoft.com/office/powerpoint/2010/main" val="556481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Continue and enhance current recruitment efforts to ensure racial and ethnic diversity amongst training grant/clinical faculty and staff.</a:t>
            </a:r>
          </a:p>
        </p:txBody>
      </p:sp>
      <p:sp>
        <p:nvSpPr>
          <p:cNvPr id="5" name="Content Placeholder 4"/>
          <p:cNvSpPr>
            <a:spLocks noGrp="1"/>
          </p:cNvSpPr>
          <p:nvPr>
            <p:ph idx="1"/>
          </p:nvPr>
        </p:nvSpPr>
        <p:spPr/>
        <p:txBody>
          <a:bodyPr>
            <a:normAutofit fontScale="92500"/>
          </a:bodyPr>
          <a:lstStyle/>
          <a:p>
            <a:r>
              <a:rPr lang="en-US" dirty="0" smtClean="0"/>
              <a:t>Participate in Peer Learning Collaborative</a:t>
            </a:r>
          </a:p>
          <a:p>
            <a:pPr lvl="1"/>
            <a:r>
              <a:rPr lang="en-US" dirty="0"/>
              <a:t>DC kick off meeting- developed </a:t>
            </a:r>
            <a:r>
              <a:rPr lang="en-US" dirty="0" smtClean="0"/>
              <a:t>goals/plan</a:t>
            </a:r>
          </a:p>
          <a:p>
            <a:pPr lvl="1"/>
            <a:r>
              <a:rPr lang="en-US" dirty="0" smtClean="0"/>
              <a:t>Participated in webinars</a:t>
            </a:r>
          </a:p>
          <a:p>
            <a:pPr lvl="1"/>
            <a:r>
              <a:rPr lang="en-US" dirty="0" smtClean="0"/>
              <a:t>Had home group in person meetings</a:t>
            </a:r>
          </a:p>
          <a:p>
            <a:r>
              <a:rPr lang="en-US" dirty="0" smtClean="0"/>
              <a:t>Provide ongoing cultural competency to faculty and staff</a:t>
            </a:r>
          </a:p>
          <a:p>
            <a:r>
              <a:rPr lang="en-US" dirty="0" smtClean="0"/>
              <a:t>Expand recruitment efforts</a:t>
            </a:r>
          </a:p>
          <a:p>
            <a:r>
              <a:rPr lang="en-US" dirty="0"/>
              <a:t>Create a packet of recruitment </a:t>
            </a:r>
            <a:r>
              <a:rPr lang="en-US" dirty="0" smtClean="0"/>
              <a:t>materials, including </a:t>
            </a:r>
            <a:r>
              <a:rPr lang="en-US" dirty="0"/>
              <a:t>resources in </a:t>
            </a:r>
            <a:r>
              <a:rPr lang="en-US" dirty="0" smtClean="0"/>
              <a:t>Madison</a:t>
            </a:r>
          </a:p>
          <a:p>
            <a:r>
              <a:rPr lang="en-US" dirty="0" smtClean="0"/>
              <a:t>Collaborate with campus diversity entities</a:t>
            </a:r>
          </a:p>
          <a:p>
            <a:pPr lvl="1"/>
            <a:r>
              <a:rPr lang="en-US" dirty="0" smtClean="0"/>
              <a:t>PEOPLE, Pipeline, Office of Equity and Diversity</a:t>
            </a:r>
          </a:p>
        </p:txBody>
      </p:sp>
    </p:spTree>
    <p:extLst>
      <p:ext uri="{BB962C8B-B14F-4D97-AF65-F5344CB8AC3E}">
        <p14:creationId xmlns:p14="http://schemas.microsoft.com/office/powerpoint/2010/main" val="2816617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Continue and enhance current recruitment efforts to ensure racial and ethnic diversity amongst trainees.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Worked with diversity entities on campus</a:t>
            </a:r>
          </a:p>
          <a:p>
            <a:r>
              <a:rPr lang="en-US" dirty="0" smtClean="0"/>
              <a:t>Continued and increased pipeline activities</a:t>
            </a:r>
          </a:p>
          <a:p>
            <a:r>
              <a:rPr lang="en-US" dirty="0" smtClean="0"/>
              <a:t>Attended the </a:t>
            </a:r>
            <a:r>
              <a:rPr lang="en-US" dirty="0"/>
              <a:t>LSWO Conference in </a:t>
            </a:r>
            <a:r>
              <a:rPr lang="en-US" dirty="0" smtClean="0"/>
              <a:t>Chicago</a:t>
            </a:r>
          </a:p>
          <a:p>
            <a:r>
              <a:rPr lang="en-US" dirty="0" smtClean="0"/>
              <a:t>Created </a:t>
            </a:r>
            <a:r>
              <a:rPr lang="en-US" dirty="0"/>
              <a:t>recruitment materials </a:t>
            </a:r>
            <a:endParaRPr lang="en-US" dirty="0" smtClean="0"/>
          </a:p>
          <a:p>
            <a:r>
              <a:rPr lang="en-US" dirty="0" smtClean="0"/>
              <a:t>Established relationships with human resource personnel at different entities</a:t>
            </a:r>
            <a:endParaRPr lang="en-US" dirty="0"/>
          </a:p>
        </p:txBody>
      </p:sp>
    </p:spTree>
    <p:extLst>
      <p:ext uri="{BB962C8B-B14F-4D97-AF65-F5344CB8AC3E}">
        <p14:creationId xmlns:p14="http://schemas.microsoft.com/office/powerpoint/2010/main" val="3707149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800" b="1" dirty="0" smtClean="0"/>
              <a:t>Gain </a:t>
            </a:r>
            <a:r>
              <a:rPr lang="en-US" sz="2800" b="1" dirty="0"/>
              <a:t>guidance on developing a diversity recruitment plan to ensure racial and ethnically within MCH Region V training programs</a:t>
            </a:r>
            <a:br>
              <a:rPr lang="en-US" sz="2800" b="1" dirty="0"/>
            </a:br>
            <a:endParaRPr lang="en-US" sz="2800" b="1" dirty="0"/>
          </a:p>
        </p:txBody>
      </p:sp>
      <p:sp>
        <p:nvSpPr>
          <p:cNvPr id="3" name="Content Placeholder 2"/>
          <p:cNvSpPr>
            <a:spLocks noGrp="1"/>
          </p:cNvSpPr>
          <p:nvPr>
            <p:ph idx="1"/>
          </p:nvPr>
        </p:nvSpPr>
        <p:spPr/>
        <p:txBody>
          <a:bodyPr/>
          <a:lstStyle/>
          <a:p>
            <a:r>
              <a:rPr lang="en-US" dirty="0" smtClean="0"/>
              <a:t>Participated in Peer Learning Collaborative</a:t>
            </a:r>
          </a:p>
          <a:p>
            <a:pPr lvl="1"/>
            <a:r>
              <a:rPr lang="en-US" dirty="0" smtClean="0"/>
              <a:t>Received technical assistance from </a:t>
            </a:r>
            <a:r>
              <a:rPr lang="en-US" dirty="0" err="1" smtClean="0"/>
              <a:t>Altarum</a:t>
            </a:r>
            <a:r>
              <a:rPr lang="en-US" dirty="0" smtClean="0"/>
              <a:t>/MCHB</a:t>
            </a:r>
          </a:p>
          <a:p>
            <a:r>
              <a:rPr lang="en-US" dirty="0" smtClean="0"/>
              <a:t>Identified </a:t>
            </a:r>
            <a:r>
              <a:rPr lang="en-US" dirty="0"/>
              <a:t>MCH training grantees within Region </a:t>
            </a:r>
            <a:r>
              <a:rPr lang="en-US" dirty="0" smtClean="0"/>
              <a:t>V</a:t>
            </a:r>
          </a:p>
          <a:p>
            <a:r>
              <a:rPr lang="en-US" dirty="0"/>
              <a:t>Identify and share recruitment efforts and strategies with MCH training grantees in Region </a:t>
            </a:r>
            <a:r>
              <a:rPr lang="en-US" dirty="0" smtClean="0"/>
              <a:t>V</a:t>
            </a:r>
          </a:p>
          <a:p>
            <a:pPr lvl="1"/>
            <a:r>
              <a:rPr lang="en-US" dirty="0" smtClean="0"/>
              <a:t>Attended Diversity Summit</a:t>
            </a:r>
          </a:p>
          <a:p>
            <a:pPr lvl="1"/>
            <a:r>
              <a:rPr lang="en-US" dirty="0" smtClean="0"/>
              <a:t>LSWO Conference</a:t>
            </a:r>
          </a:p>
          <a:p>
            <a:pPr marL="137160" indent="0">
              <a:buNone/>
            </a:pPr>
            <a:endParaRPr lang="en-US" dirty="0"/>
          </a:p>
        </p:txBody>
      </p:sp>
    </p:spTree>
    <p:extLst>
      <p:ext uri="{BB962C8B-B14F-4D97-AF65-F5344CB8AC3E}">
        <p14:creationId xmlns:p14="http://schemas.microsoft.com/office/powerpoint/2010/main" val="3666040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a:t>
            </a:r>
            <a:r>
              <a:rPr lang="en-US" dirty="0"/>
              <a:t>H</a:t>
            </a:r>
            <a:r>
              <a:rPr lang="en-US" dirty="0" smtClean="0"/>
              <a:t>ave </a:t>
            </a:r>
            <a:r>
              <a:rPr lang="en-US" dirty="0"/>
              <a:t>L</a:t>
            </a:r>
            <a:r>
              <a:rPr lang="en-US" dirty="0" smtClean="0"/>
              <a:t>earned</a:t>
            </a:r>
            <a:endParaRPr lang="en-US" dirty="0"/>
          </a:p>
        </p:txBody>
      </p:sp>
      <p:sp>
        <p:nvSpPr>
          <p:cNvPr id="3" name="Content Placeholder 2"/>
          <p:cNvSpPr>
            <a:spLocks noGrp="1"/>
          </p:cNvSpPr>
          <p:nvPr>
            <p:ph idx="1"/>
          </p:nvPr>
        </p:nvSpPr>
        <p:spPr/>
        <p:txBody>
          <a:bodyPr>
            <a:normAutofit/>
          </a:bodyPr>
          <a:lstStyle/>
          <a:p>
            <a:r>
              <a:rPr lang="en-US" dirty="0" smtClean="0"/>
              <a:t>I have learned about health disparities and the MCHB’s role in decreasing these</a:t>
            </a:r>
          </a:p>
          <a:p>
            <a:r>
              <a:rPr lang="en-US" dirty="0" smtClean="0"/>
              <a:t>I learned how health disparities impact our patients and how increasing diversity in our faculty, staff and trainees can reduce this burden</a:t>
            </a:r>
          </a:p>
          <a:p>
            <a:r>
              <a:rPr lang="en-US" dirty="0" smtClean="0"/>
              <a:t>I have learned how difficult it can be to change the culture of an institution, but it IS possible</a:t>
            </a:r>
          </a:p>
        </p:txBody>
      </p:sp>
    </p:spTree>
    <p:extLst>
      <p:ext uri="{BB962C8B-B14F-4D97-AF65-F5344CB8AC3E}">
        <p14:creationId xmlns:p14="http://schemas.microsoft.com/office/powerpoint/2010/main" val="903046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Have Learned Cont’d</a:t>
            </a:r>
            <a:endParaRPr lang="en-US" dirty="0"/>
          </a:p>
        </p:txBody>
      </p:sp>
      <p:sp>
        <p:nvSpPr>
          <p:cNvPr id="3" name="Content Placeholder 2"/>
          <p:cNvSpPr>
            <a:spLocks noGrp="1"/>
          </p:cNvSpPr>
          <p:nvPr>
            <p:ph idx="1"/>
          </p:nvPr>
        </p:nvSpPr>
        <p:spPr/>
        <p:txBody>
          <a:bodyPr/>
          <a:lstStyle/>
          <a:p>
            <a:r>
              <a:rPr lang="en-US" dirty="0"/>
              <a:t>Works well to have people from many different perspectives working on the project</a:t>
            </a:r>
          </a:p>
          <a:p>
            <a:r>
              <a:rPr lang="en-US" dirty="0"/>
              <a:t>Difficult to coordinate many different </a:t>
            </a:r>
            <a:r>
              <a:rPr lang="en-US" dirty="0" smtClean="0"/>
              <a:t>schedules</a:t>
            </a:r>
            <a:endParaRPr lang="en-US" dirty="0"/>
          </a:p>
          <a:p>
            <a:r>
              <a:rPr lang="en-US" dirty="0"/>
              <a:t>Works well to have the technical support and guidance of previous group, </a:t>
            </a:r>
            <a:r>
              <a:rPr lang="en-US" dirty="0" err="1"/>
              <a:t>Altarium</a:t>
            </a:r>
            <a:r>
              <a:rPr lang="en-US" dirty="0"/>
              <a:t> and MCHB leaders</a:t>
            </a:r>
          </a:p>
          <a:p>
            <a:endParaRPr lang="en-US" dirty="0"/>
          </a:p>
        </p:txBody>
      </p:sp>
    </p:spTree>
    <p:extLst>
      <p:ext uri="{BB962C8B-B14F-4D97-AF65-F5344CB8AC3E}">
        <p14:creationId xmlns:p14="http://schemas.microsoft.com/office/powerpoint/2010/main" val="2242013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Forward</a:t>
            </a:r>
            <a:endParaRPr lang="en-US" dirty="0"/>
          </a:p>
        </p:txBody>
      </p:sp>
      <p:sp>
        <p:nvSpPr>
          <p:cNvPr id="3" name="Content Placeholder 2"/>
          <p:cNvSpPr>
            <a:spLocks noGrp="1"/>
          </p:cNvSpPr>
          <p:nvPr>
            <p:ph idx="1"/>
          </p:nvPr>
        </p:nvSpPr>
        <p:spPr/>
        <p:txBody>
          <a:bodyPr/>
          <a:lstStyle/>
          <a:p>
            <a:endParaRPr lang="en-US" dirty="0" smtClean="0"/>
          </a:p>
          <a:p>
            <a:r>
              <a:rPr lang="en-US" dirty="0" smtClean="0"/>
              <a:t>Create a paid position to carry on the work of the Peer Learning Collaborative</a:t>
            </a:r>
          </a:p>
          <a:p>
            <a:r>
              <a:rPr lang="en-US" dirty="0" smtClean="0"/>
              <a:t>Include someone from human resources or higher up in the organization as a part of the team</a:t>
            </a:r>
          </a:p>
          <a:p>
            <a:r>
              <a:rPr lang="en-US" dirty="0" smtClean="0"/>
              <a:t>This is an important issue for our patients and therefore it is important to carry on the work of the PLC</a:t>
            </a:r>
            <a:endParaRPr lang="en-US" dirty="0"/>
          </a:p>
        </p:txBody>
      </p:sp>
    </p:spTree>
    <p:extLst>
      <p:ext uri="{BB962C8B-B14F-4D97-AF65-F5344CB8AC3E}">
        <p14:creationId xmlns:p14="http://schemas.microsoft.com/office/powerpoint/2010/main" val="163170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All Do?	</a:t>
            </a:r>
            <a:endParaRPr lang="en-US" dirty="0"/>
          </a:p>
        </p:txBody>
      </p:sp>
      <p:sp>
        <p:nvSpPr>
          <p:cNvPr id="3" name="Content Placeholder 2"/>
          <p:cNvSpPr>
            <a:spLocks noGrp="1"/>
          </p:cNvSpPr>
          <p:nvPr>
            <p:ph idx="1"/>
          </p:nvPr>
        </p:nvSpPr>
        <p:spPr/>
        <p:txBody>
          <a:bodyPr>
            <a:normAutofit/>
          </a:bodyPr>
          <a:lstStyle/>
          <a:p>
            <a:r>
              <a:rPr lang="en-US" dirty="0" smtClean="0"/>
              <a:t>Be aware</a:t>
            </a:r>
          </a:p>
          <a:p>
            <a:r>
              <a:rPr lang="en-US" dirty="0" smtClean="0"/>
              <a:t>Educate yourself</a:t>
            </a:r>
          </a:p>
          <a:p>
            <a:r>
              <a:rPr lang="en-US" dirty="0" smtClean="0"/>
              <a:t>Educate others</a:t>
            </a:r>
          </a:p>
          <a:p>
            <a:pPr lvl="1"/>
            <a:r>
              <a:rPr lang="en-US" dirty="0"/>
              <a:t>Bring attention to the subject of Health Disparities within your institution and encourage institutional by-in</a:t>
            </a:r>
            <a:r>
              <a:rPr lang="en-US" dirty="0" smtClean="0"/>
              <a:t>.</a:t>
            </a:r>
          </a:p>
          <a:p>
            <a:r>
              <a:rPr lang="en-US" dirty="0" smtClean="0"/>
              <a:t>Volunteer/be a mentor</a:t>
            </a:r>
          </a:p>
          <a:p>
            <a:r>
              <a:rPr lang="en-US" dirty="0" smtClean="0"/>
              <a:t>Be on a hiring committee</a:t>
            </a:r>
          </a:p>
          <a:p>
            <a:r>
              <a:rPr lang="en-US" dirty="0" smtClean="0"/>
              <a:t>Advocate</a:t>
            </a:r>
          </a:p>
          <a:p>
            <a:endParaRPr lang="en-US" dirty="0"/>
          </a:p>
        </p:txBody>
      </p:sp>
    </p:spTree>
    <p:extLst>
      <p:ext uri="{BB962C8B-B14F-4D97-AF65-F5344CB8AC3E}">
        <p14:creationId xmlns:p14="http://schemas.microsoft.com/office/powerpoint/2010/main" val="4101301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Announced in 2009</a:t>
            </a:r>
          </a:p>
          <a:p>
            <a:r>
              <a:rPr lang="en-US" dirty="0" smtClean="0"/>
              <a:t>A MCHB grant funded project</a:t>
            </a:r>
          </a:p>
          <a:p>
            <a:r>
              <a:rPr lang="en-US" dirty="0" smtClean="0"/>
              <a:t>Intensive 9-12 month collaborative peer learning process</a:t>
            </a:r>
          </a:p>
          <a:p>
            <a:r>
              <a:rPr lang="en-US" dirty="0" smtClean="0"/>
              <a:t>Provides a safe and structured environment to address challenges to racial and ethnic diversity within our training program, staff and faculty through targeted technical assistance and collaboration with peers.</a:t>
            </a:r>
            <a:endParaRPr lang="en-US" dirty="0"/>
          </a:p>
        </p:txBody>
      </p:sp>
    </p:spTree>
    <p:extLst>
      <p:ext uri="{BB962C8B-B14F-4D97-AF65-F5344CB8AC3E}">
        <p14:creationId xmlns:p14="http://schemas.microsoft.com/office/powerpoint/2010/main" val="804453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this important? A review of the literature</a:t>
            </a:r>
            <a:endParaRPr lang="en-US" dirty="0"/>
          </a:p>
        </p:txBody>
      </p:sp>
      <p:sp>
        <p:nvSpPr>
          <p:cNvPr id="3" name="Content Placeholder 2"/>
          <p:cNvSpPr>
            <a:spLocks noGrp="1"/>
          </p:cNvSpPr>
          <p:nvPr>
            <p:ph idx="1"/>
          </p:nvPr>
        </p:nvSpPr>
        <p:spPr/>
        <p:txBody>
          <a:bodyPr>
            <a:normAutofit lnSpcReduction="10000"/>
          </a:bodyPr>
          <a:lstStyle/>
          <a:p>
            <a:r>
              <a:rPr lang="en-US" dirty="0" smtClean="0"/>
              <a:t>Diversity in the US is increasing</a:t>
            </a:r>
          </a:p>
          <a:p>
            <a:pPr lvl="1"/>
            <a:r>
              <a:rPr lang="en-US" dirty="0"/>
              <a:t>In 2000, about 33% of the U.S. population</a:t>
            </a:r>
          </a:p>
          <a:p>
            <a:pPr marL="137160" indent="0">
              <a:buNone/>
            </a:pPr>
            <a:r>
              <a:rPr lang="en-US" sz="2400" dirty="0"/>
              <a:t>identified themselves as members of racial or</a:t>
            </a:r>
          </a:p>
          <a:p>
            <a:pPr marL="137160" indent="0">
              <a:buNone/>
            </a:pPr>
            <a:r>
              <a:rPr lang="en-US" sz="2400" dirty="0"/>
              <a:t>ethnic minority groups. By 2050, it is projected</a:t>
            </a:r>
          </a:p>
          <a:p>
            <a:pPr marL="137160" indent="0">
              <a:buNone/>
            </a:pPr>
            <a:r>
              <a:rPr lang="en-US" sz="2400" dirty="0"/>
              <a:t>that these groups will account for almost half of</a:t>
            </a:r>
          </a:p>
          <a:p>
            <a:pPr marL="137160" indent="0">
              <a:buNone/>
            </a:pPr>
            <a:r>
              <a:rPr lang="en-US" sz="2400" dirty="0"/>
              <a:t>the U.S. </a:t>
            </a:r>
            <a:r>
              <a:rPr lang="en-US" sz="2400" dirty="0" smtClean="0"/>
              <a:t>population.</a:t>
            </a:r>
          </a:p>
          <a:p>
            <a:pPr marL="137160" indent="0">
              <a:buNone/>
            </a:pPr>
            <a:r>
              <a:rPr lang="en-US" sz="2400" dirty="0" smtClean="0"/>
              <a:t>	■  15% of children are black/African American and 21% are Hispanic.</a:t>
            </a:r>
          </a:p>
          <a:p>
            <a:pPr marL="137160" indent="0">
              <a:buNone/>
            </a:pPr>
            <a:endParaRPr lang="en-US" sz="2400" dirty="0" smtClean="0"/>
          </a:p>
          <a:p>
            <a:pPr marL="137160" indent="0">
              <a:buNone/>
            </a:pPr>
            <a:r>
              <a:rPr lang="en-US" sz="2000" dirty="0" smtClean="0">
                <a:latin typeface="Arial Narrow" pitchFamily="34" charset="0"/>
              </a:rPr>
              <a:t>Agency </a:t>
            </a:r>
            <a:r>
              <a:rPr lang="en-US" sz="2000" dirty="0">
                <a:latin typeface="Arial Narrow" pitchFamily="34" charset="0"/>
              </a:rPr>
              <a:t>for Healthcare Research and Quality, </a:t>
            </a:r>
            <a:r>
              <a:rPr lang="en-US" sz="2000" dirty="0" smtClean="0">
                <a:latin typeface="Arial Narrow" pitchFamily="34" charset="0"/>
              </a:rPr>
              <a:t>2010</a:t>
            </a:r>
            <a:endParaRPr lang="en-US" sz="2000" dirty="0">
              <a:latin typeface="Arial Narrow" pitchFamily="34" charset="0"/>
            </a:endParaRPr>
          </a:p>
          <a:p>
            <a:pPr marL="137160" indent="0">
              <a:buNone/>
            </a:pPr>
            <a:r>
              <a:rPr lang="en-US" sz="2400" dirty="0"/>
              <a:t>	</a:t>
            </a:r>
          </a:p>
        </p:txBody>
      </p:sp>
    </p:spTree>
    <p:extLst>
      <p:ext uri="{BB962C8B-B14F-4D97-AF65-F5344CB8AC3E}">
        <p14:creationId xmlns:p14="http://schemas.microsoft.com/office/powerpoint/2010/main" val="801487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this important? A review of the literature</a:t>
            </a:r>
            <a:endParaRPr lang="en-US" dirty="0"/>
          </a:p>
        </p:txBody>
      </p:sp>
      <p:sp>
        <p:nvSpPr>
          <p:cNvPr id="3" name="Content Placeholder 2"/>
          <p:cNvSpPr>
            <a:spLocks noGrp="1"/>
          </p:cNvSpPr>
          <p:nvPr>
            <p:ph idx="1"/>
          </p:nvPr>
        </p:nvSpPr>
        <p:spPr/>
        <p:txBody>
          <a:bodyPr/>
          <a:lstStyle/>
          <a:p>
            <a:r>
              <a:rPr lang="en-US" dirty="0" smtClean="0"/>
              <a:t>The 2006 National Health Disparities Report provides evidence that disparities persist in nearly every aspect of health including:</a:t>
            </a:r>
          </a:p>
          <a:p>
            <a:pPr lvl="1"/>
            <a:r>
              <a:rPr lang="en-US" dirty="0" smtClean="0"/>
              <a:t>Quality of health care</a:t>
            </a:r>
          </a:p>
          <a:p>
            <a:pPr lvl="1"/>
            <a:r>
              <a:rPr lang="en-US" dirty="0" smtClean="0"/>
              <a:t>Access to care</a:t>
            </a:r>
          </a:p>
          <a:p>
            <a:pPr lvl="1"/>
            <a:r>
              <a:rPr lang="en-US" dirty="0" smtClean="0"/>
              <a:t>Utilization of health care</a:t>
            </a:r>
          </a:p>
          <a:p>
            <a:pPr lvl="1"/>
            <a:r>
              <a:rPr lang="en-US" dirty="0" smtClean="0"/>
              <a:t>Clinical conditions including morbidity and mortality</a:t>
            </a:r>
            <a:endParaRPr lang="en-US" dirty="0"/>
          </a:p>
        </p:txBody>
      </p:sp>
    </p:spTree>
    <p:extLst>
      <p:ext uri="{BB962C8B-B14F-4D97-AF65-F5344CB8AC3E}">
        <p14:creationId xmlns:p14="http://schemas.microsoft.com/office/powerpoint/2010/main" val="1273935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this important? A review of the literature</a:t>
            </a:r>
            <a:endParaRPr lang="en-US" dirty="0"/>
          </a:p>
        </p:txBody>
      </p:sp>
      <p:sp>
        <p:nvSpPr>
          <p:cNvPr id="3" name="Content Placeholder 2"/>
          <p:cNvSpPr>
            <a:spLocks noGrp="1"/>
          </p:cNvSpPr>
          <p:nvPr>
            <p:ph idx="1"/>
          </p:nvPr>
        </p:nvSpPr>
        <p:spPr/>
        <p:txBody>
          <a:bodyPr>
            <a:normAutofit lnSpcReduction="10000"/>
          </a:bodyPr>
          <a:lstStyle/>
          <a:p>
            <a:r>
              <a:rPr lang="en-US" dirty="0" smtClean="0"/>
              <a:t>Poor cross-cultural communication between health care providers and recipients has been linked to poorer health outcomes and less effective participation in health supporting behaviors.</a:t>
            </a:r>
          </a:p>
          <a:p>
            <a:r>
              <a:rPr lang="en-US" dirty="0"/>
              <a:t>A report for the Bureau of Health Professions indicates that diversity in the health professions has been associated with improved access, utilization and quality of care for diverse populations. </a:t>
            </a:r>
          </a:p>
          <a:p>
            <a:pPr marL="137160" indent="0">
              <a:buNone/>
            </a:pPr>
            <a:endParaRPr lang="en-US" dirty="0" smtClean="0"/>
          </a:p>
          <a:p>
            <a:pPr marL="137160" indent="0">
              <a:buNone/>
            </a:pPr>
            <a:r>
              <a:rPr lang="en-US" sz="1900" dirty="0" smtClean="0">
                <a:latin typeface="Arial Narrow" pitchFamily="34" charset="0"/>
              </a:rPr>
              <a:t>Rationale for Cultural Competence in Maternal and Child Health Bureau-Funded Training Programs. National Center for Cultural Competence .</a:t>
            </a:r>
            <a:endParaRPr lang="en-US" sz="1900" dirty="0">
              <a:latin typeface="Arial Narrow" pitchFamily="34" charset="0"/>
            </a:endParaRPr>
          </a:p>
        </p:txBody>
      </p:sp>
    </p:spTree>
    <p:extLst>
      <p:ext uri="{BB962C8B-B14F-4D97-AF65-F5344CB8AC3E}">
        <p14:creationId xmlns:p14="http://schemas.microsoft.com/office/powerpoint/2010/main" val="2603724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is this important? A review of the literature</a:t>
            </a:r>
          </a:p>
        </p:txBody>
      </p:sp>
      <p:sp>
        <p:nvSpPr>
          <p:cNvPr id="3" name="Content Placeholder 2"/>
          <p:cNvSpPr>
            <a:spLocks noGrp="1"/>
          </p:cNvSpPr>
          <p:nvPr>
            <p:ph idx="1"/>
          </p:nvPr>
        </p:nvSpPr>
        <p:spPr/>
        <p:txBody>
          <a:bodyPr>
            <a:normAutofit lnSpcReduction="10000"/>
          </a:bodyPr>
          <a:lstStyle/>
          <a:p>
            <a:r>
              <a:rPr lang="en-US" dirty="0" smtClean="0"/>
              <a:t>Minority health professionals have been shown to serve other disadvantaged populations to a greater extent than non-minority professionals do, such as being more likely to care for</a:t>
            </a:r>
          </a:p>
          <a:p>
            <a:pPr lvl="1"/>
            <a:r>
              <a:rPr lang="en-US" dirty="0" smtClean="0"/>
              <a:t>Poor patients</a:t>
            </a:r>
          </a:p>
          <a:p>
            <a:pPr lvl="1"/>
            <a:r>
              <a:rPr lang="en-US" dirty="0" smtClean="0"/>
              <a:t>Those insured by Medicaid</a:t>
            </a:r>
          </a:p>
          <a:p>
            <a:pPr lvl="1"/>
            <a:r>
              <a:rPr lang="en-US" dirty="0" smtClean="0"/>
              <a:t>Those without insurance</a:t>
            </a:r>
          </a:p>
          <a:p>
            <a:pPr lvl="1"/>
            <a:r>
              <a:rPr lang="en-US" dirty="0" smtClean="0"/>
              <a:t>Those living in areas with health professional shortages</a:t>
            </a:r>
          </a:p>
          <a:p>
            <a:pPr lvl="1"/>
            <a:endParaRPr lang="en-US" dirty="0"/>
          </a:p>
          <a:p>
            <a:pPr marL="585216" lvl="1" indent="0">
              <a:buNone/>
            </a:pPr>
            <a:r>
              <a:rPr lang="en-US" sz="2000" dirty="0" smtClean="0">
                <a:latin typeface="Arial Narrow" pitchFamily="34" charset="0"/>
              </a:rPr>
              <a:t>The Rationale for Diversity in the Health Professions: A Review of the Evidence. HRSA, 2006.</a:t>
            </a:r>
          </a:p>
        </p:txBody>
      </p:sp>
    </p:spTree>
    <p:extLst>
      <p:ext uri="{BB962C8B-B14F-4D97-AF65-F5344CB8AC3E}">
        <p14:creationId xmlns:p14="http://schemas.microsoft.com/office/powerpoint/2010/main" val="632295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is this important? A review of the literature</a:t>
            </a:r>
          </a:p>
        </p:txBody>
      </p:sp>
      <p:sp>
        <p:nvSpPr>
          <p:cNvPr id="3" name="Content Placeholder 2"/>
          <p:cNvSpPr>
            <a:spLocks noGrp="1"/>
          </p:cNvSpPr>
          <p:nvPr>
            <p:ph idx="1"/>
          </p:nvPr>
        </p:nvSpPr>
        <p:spPr/>
        <p:txBody>
          <a:bodyPr>
            <a:normAutofit/>
          </a:bodyPr>
          <a:lstStyle/>
          <a:p>
            <a:r>
              <a:rPr lang="en-US" dirty="0" smtClean="0"/>
              <a:t>Greater diversity in health professions will likely lead to improved public health by increasing access to care for underserved populations, and by increasing opportunities for minority patients to see practitioners with whom they share a common race, ethnicity or language</a:t>
            </a:r>
          </a:p>
          <a:p>
            <a:endParaRPr lang="en-US" dirty="0"/>
          </a:p>
          <a:p>
            <a:pPr marL="137160" indent="0">
              <a:buNone/>
            </a:pPr>
            <a:r>
              <a:rPr lang="en-US" sz="2000" dirty="0" smtClean="0">
                <a:latin typeface="Arial Narrow" pitchFamily="34" charset="0"/>
              </a:rPr>
              <a:t>The Rationale for Diversity in the Health Professions: A Review of the Evidence. HRSA, 2006.</a:t>
            </a:r>
            <a:endParaRPr lang="en-US" sz="2000" dirty="0">
              <a:latin typeface="Arial Narrow" pitchFamily="34" charset="0"/>
            </a:endParaRPr>
          </a:p>
        </p:txBody>
      </p:sp>
    </p:spTree>
    <p:extLst>
      <p:ext uri="{BB962C8B-B14F-4D97-AF65-F5344CB8AC3E}">
        <p14:creationId xmlns:p14="http://schemas.microsoft.com/office/powerpoint/2010/main" val="1720027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History of the Problem</a:t>
            </a:r>
            <a:endParaRPr lang="en-US" dirty="0"/>
          </a:p>
        </p:txBody>
      </p:sp>
      <p:sp>
        <p:nvSpPr>
          <p:cNvPr id="3" name="Content Placeholder 2"/>
          <p:cNvSpPr>
            <a:spLocks noGrp="1"/>
          </p:cNvSpPr>
          <p:nvPr>
            <p:ph idx="1"/>
          </p:nvPr>
        </p:nvSpPr>
        <p:spPr/>
        <p:txBody>
          <a:bodyPr>
            <a:normAutofit fontScale="92500" lnSpcReduction="10000"/>
          </a:bodyPr>
          <a:lstStyle/>
          <a:p>
            <a:r>
              <a:rPr lang="en-US" dirty="0"/>
              <a:t>All-white national and state medical societies banned African Americans even though membership was a </a:t>
            </a:r>
            <a:r>
              <a:rPr lang="en-US" dirty="0" smtClean="0"/>
              <a:t>pre-requisite </a:t>
            </a:r>
            <a:r>
              <a:rPr lang="en-US" dirty="0"/>
              <a:t>to obtaining hospital privileges.</a:t>
            </a:r>
          </a:p>
          <a:p>
            <a:r>
              <a:rPr lang="en-US" dirty="0"/>
              <a:t>Founded in 1847, the AMA did not welcome black doctors until 1968, two years after racial segregation in medical schools legally ended in 1966.</a:t>
            </a:r>
          </a:p>
          <a:p>
            <a:r>
              <a:rPr lang="en-US" dirty="0"/>
              <a:t>Enrollment of minority students in health professions schools increased slightly during the 1960s, 1970s, and 1980s. However, the numbers have failed to keep up with the growth of minority populations.</a:t>
            </a:r>
          </a:p>
          <a:p>
            <a:pPr marL="137160" indent="0">
              <a:buNone/>
            </a:pPr>
            <a:endParaRPr lang="en-US" dirty="0"/>
          </a:p>
          <a:p>
            <a:pPr marL="137160" indent="0">
              <a:buNone/>
            </a:pPr>
            <a:r>
              <a:rPr lang="en-US" sz="1700" dirty="0">
                <a:latin typeface="Arial Narrow" pitchFamily="34" charset="0"/>
              </a:rPr>
              <a:t>Missing Persons: Minorities in the Health Professions</a:t>
            </a:r>
          </a:p>
          <a:p>
            <a:endParaRPr lang="en-US" dirty="0"/>
          </a:p>
        </p:txBody>
      </p:sp>
    </p:spTree>
    <p:extLst>
      <p:ext uri="{BB962C8B-B14F-4D97-AF65-F5344CB8AC3E}">
        <p14:creationId xmlns:p14="http://schemas.microsoft.com/office/powerpoint/2010/main" val="89208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Goals	</a:t>
            </a:r>
            <a:endParaRPr lang="en-US" dirty="0"/>
          </a:p>
        </p:txBody>
      </p:sp>
      <p:sp>
        <p:nvSpPr>
          <p:cNvPr id="3" name="Content Placeholder 2"/>
          <p:cNvSpPr>
            <a:spLocks noGrp="1"/>
          </p:cNvSpPr>
          <p:nvPr>
            <p:ph idx="1"/>
          </p:nvPr>
        </p:nvSpPr>
        <p:spPr/>
        <p:txBody>
          <a:bodyPr>
            <a:normAutofit/>
          </a:bodyPr>
          <a:lstStyle/>
          <a:p>
            <a:r>
              <a:rPr lang="en-US" b="1" dirty="0"/>
              <a:t>Continue and enhance current recruitment efforts to ensure racial and ethnic diversity amongst training grant/clinical faculty and staff</a:t>
            </a:r>
            <a:r>
              <a:rPr lang="en-US" b="1" dirty="0" smtClean="0"/>
              <a:t>.</a:t>
            </a:r>
          </a:p>
          <a:p>
            <a:r>
              <a:rPr lang="en-US" b="1" dirty="0"/>
              <a:t>Continue and enhance current recruitment efforts to ensure racial and ethnic diversity amongst trainees</a:t>
            </a:r>
            <a:r>
              <a:rPr lang="en-US" b="1" dirty="0" smtClean="0"/>
              <a:t>.</a:t>
            </a:r>
          </a:p>
          <a:p>
            <a:r>
              <a:rPr lang="en-US" b="1" dirty="0"/>
              <a:t>Gain guidance on developing a diversity recruitment plan to ensure racial and ethnically within MCH Region V training programs.</a:t>
            </a:r>
            <a:endParaRPr lang="en-US" dirty="0"/>
          </a:p>
          <a:p>
            <a:endParaRPr lang="en-US" dirty="0"/>
          </a:p>
        </p:txBody>
      </p:sp>
    </p:spTree>
    <p:extLst>
      <p:ext uri="{BB962C8B-B14F-4D97-AF65-F5344CB8AC3E}">
        <p14:creationId xmlns:p14="http://schemas.microsoft.com/office/powerpoint/2010/main" val="15549144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694</TotalTime>
  <Words>985</Words>
  <Application>Microsoft Office PowerPoint</Application>
  <PresentationFormat>On-screen Show (4:3)</PresentationFormat>
  <Paragraphs>98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Diversity in MCH Training: A Peer Learning Collaborative</vt:lpstr>
      <vt:lpstr>Overview</vt:lpstr>
      <vt:lpstr>Why is this important? A review of the literature</vt:lpstr>
      <vt:lpstr>Why is this important? A review of the literature</vt:lpstr>
      <vt:lpstr>Why is this important? A review of the literature</vt:lpstr>
      <vt:lpstr>Why is this important? A review of the literature</vt:lpstr>
      <vt:lpstr>Why is this important? A review of the literature</vt:lpstr>
      <vt:lpstr>A History of the Problem</vt:lpstr>
      <vt:lpstr>Our Goals </vt:lpstr>
      <vt:lpstr>Continue and enhance current recruitment efforts to ensure racial and ethnic diversity amongst training grant/clinical faculty and staff.</vt:lpstr>
      <vt:lpstr>Continue and enhance current recruitment efforts to ensure racial and ethnic diversity amongst trainees. </vt:lpstr>
      <vt:lpstr>     Gain guidance on developing a diversity recruitment plan to ensure racial and ethnically within MCH Region V training programs </vt:lpstr>
      <vt:lpstr>What I Have Learned</vt:lpstr>
      <vt:lpstr>What I Have Learned Cont’d</vt:lpstr>
      <vt:lpstr>Moving Forward</vt:lpstr>
      <vt:lpstr>What Can We All Do?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MCH Training: A peer learning collaborative</dc:title>
  <dc:creator>shanna</dc:creator>
  <cp:lastModifiedBy>shanna</cp:lastModifiedBy>
  <cp:revision>35</cp:revision>
  <dcterms:created xsi:type="dcterms:W3CDTF">2011-05-06T17:35:15Z</dcterms:created>
  <dcterms:modified xsi:type="dcterms:W3CDTF">2012-04-11T00:23:52Z</dcterms:modified>
</cp:coreProperties>
</file>