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0"/>
  </p:notesMasterIdLst>
  <p:sldIdLst>
    <p:sldId id="256" r:id="rId2"/>
    <p:sldId id="257" r:id="rId3"/>
    <p:sldId id="266" r:id="rId4"/>
    <p:sldId id="262" r:id="rId5"/>
    <p:sldId id="258" r:id="rId6"/>
    <p:sldId id="259" r:id="rId7"/>
    <p:sldId id="260" r:id="rId8"/>
    <p:sldId id="261" r:id="rId9"/>
    <p:sldId id="264" r:id="rId10"/>
    <p:sldId id="265" r:id="rId11"/>
    <p:sldId id="271" r:id="rId12"/>
    <p:sldId id="273" r:id="rId13"/>
    <p:sldId id="263" r:id="rId14"/>
    <p:sldId id="272" r:id="rId15"/>
    <p:sldId id="267"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p:scale>
          <a:sx n="90" d="100"/>
          <a:sy n="90" d="100"/>
        </p:scale>
        <p:origin x="-1602" y="-4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6577FF-1A3C-4713-8BBF-7B368BFE09CA}" type="datetimeFigureOut">
              <a:rPr lang="en-US" smtClean="0"/>
              <a:pPr/>
              <a:t>8/14/2013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07FF6-D1B9-4B30-8456-E3145A329F4B}" type="slidenum">
              <a:rPr lang="en-US" smtClean="0"/>
              <a:pPr/>
              <a:t>‹#›</a:t>
            </a:fld>
            <a:endParaRPr lang="en-US"/>
          </a:p>
        </p:txBody>
      </p:sp>
    </p:spTree>
    <p:extLst>
      <p:ext uri="{BB962C8B-B14F-4D97-AF65-F5344CB8AC3E}">
        <p14:creationId xmlns:p14="http://schemas.microsoft.com/office/powerpoint/2010/main" val="387803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mtClean="0"/>
              <a:t>Footprints</a:t>
            </a:r>
            <a:r>
              <a:rPr lang="en-US" baseline="0" smtClean="0"/>
              <a:t> Model: </a:t>
            </a:r>
            <a:r>
              <a:rPr lang="en-US" smtClean="0"/>
              <a:t>Includes a continuity physician across settings, research and evaluation and education of heath care professions (90% of health care providers and families perceived needs were met by this program)</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mtClean="0"/>
              <a:t>Seattle</a:t>
            </a:r>
            <a:r>
              <a:rPr lang="en-US" baseline="0" smtClean="0"/>
              <a:t> Children’s Hospital Decision-Making </a:t>
            </a:r>
            <a:r>
              <a:rPr lang="en-US" baseline="0" err="1" smtClean="0"/>
              <a:t>tool:</a:t>
            </a:r>
            <a:r>
              <a:rPr lang="en-US" err="1" smtClean="0"/>
              <a:t>Includes</a:t>
            </a:r>
            <a:r>
              <a:rPr lang="en-US" smtClean="0"/>
              <a:t> history of present illness, medical indicators, patient preferences, quality of life indicators, contextual issues, discussion and a plan for the future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mtClean="0"/>
          </a:p>
          <a:p>
            <a:r>
              <a:rPr lang="en-US" smtClean="0"/>
              <a:t>Presentation development for Dr. Wald</a:t>
            </a:r>
          </a:p>
          <a:p>
            <a:pPr lvl="1"/>
            <a:r>
              <a:rPr lang="en-US" smtClean="0"/>
              <a:t>Research the history of palliative care and hospice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smtClean="0"/>
          </a:p>
        </p:txBody>
      </p:sp>
      <p:sp>
        <p:nvSpPr>
          <p:cNvPr id="4" name="Slide Number Placeholder 3"/>
          <p:cNvSpPr>
            <a:spLocks noGrp="1"/>
          </p:cNvSpPr>
          <p:nvPr>
            <p:ph type="sldNum" sz="quarter" idx="10"/>
          </p:nvPr>
        </p:nvSpPr>
        <p:spPr/>
        <p:txBody>
          <a:bodyPr/>
          <a:lstStyle/>
          <a:p>
            <a:fld id="{57607FF6-D1B9-4B30-8456-E3145A329F4B}" type="slidenum">
              <a:rPr lang="en-US" smtClean="0"/>
              <a:pPr/>
              <a:t>7</a:t>
            </a:fld>
            <a:endParaRPr lang="en-US"/>
          </a:p>
        </p:txBody>
      </p:sp>
    </p:spTree>
    <p:extLst>
      <p:ext uri="{BB962C8B-B14F-4D97-AF65-F5344CB8AC3E}">
        <p14:creationId xmlns:p14="http://schemas.microsoft.com/office/powerpoint/2010/main" val="3127412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Provide input in refining communication tool</a:t>
            </a:r>
          </a:p>
          <a:p>
            <a:pPr lvl="1"/>
            <a:r>
              <a:rPr lang="en-US" smtClean="0"/>
              <a:t>i.e. Adding a “Medical Home” to the tool, specifying how often it will be reviewed, inclusion in the electronic medical record</a:t>
            </a:r>
          </a:p>
        </p:txBody>
      </p:sp>
      <p:sp>
        <p:nvSpPr>
          <p:cNvPr id="4" name="Slide Number Placeholder 3"/>
          <p:cNvSpPr>
            <a:spLocks noGrp="1"/>
          </p:cNvSpPr>
          <p:nvPr>
            <p:ph type="sldNum" sz="quarter" idx="10"/>
          </p:nvPr>
        </p:nvSpPr>
        <p:spPr/>
        <p:txBody>
          <a:bodyPr/>
          <a:lstStyle/>
          <a:p>
            <a:fld id="{57607FF6-D1B9-4B30-8456-E3145A329F4B}" type="slidenum">
              <a:rPr lang="en-US" smtClean="0"/>
              <a:pPr/>
              <a:t>8</a:t>
            </a:fld>
            <a:endParaRPr lang="en-US"/>
          </a:p>
        </p:txBody>
      </p:sp>
    </p:spTree>
    <p:extLst>
      <p:ext uri="{BB962C8B-B14F-4D97-AF65-F5344CB8AC3E}">
        <p14:creationId xmlns:p14="http://schemas.microsoft.com/office/powerpoint/2010/main" val="3408894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Currently </a:t>
            </a:r>
            <a:r>
              <a:rPr lang="en-US" sz="1200" kern="1200" dirty="0" err="1" smtClean="0">
                <a:solidFill>
                  <a:schemeClr val="tx1"/>
                </a:solidFill>
                <a:effectLst/>
                <a:latin typeface="+mn-lt"/>
                <a:ea typeface="+mn-ea"/>
                <a:cs typeface="+mn-cs"/>
              </a:rPr>
              <a:t>Agrace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HospiceCare</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Suncoast</a:t>
            </a:r>
            <a:r>
              <a:rPr lang="en-US" sz="1200" kern="1200" dirty="0" smtClean="0">
                <a:solidFill>
                  <a:schemeClr val="tx1"/>
                </a:solidFill>
                <a:effectLst/>
                <a:latin typeface="+mn-lt"/>
                <a:ea typeface="+mn-ea"/>
                <a:cs typeface="+mn-cs"/>
              </a:rPr>
              <a:t> Hospice (Florida) Hospice and Community Care (Pennsylvania), Hospice of the Western Reserve (Ohio), Kansas City Hospice and Palliative Care (Kansas; Missouri), Mesilla Valley Hospice (New Mexico), Faith Presbyterian Hospice (Texas), Community Hospice of Texas, Hospice By the Bay (California) and Arbor Hospice (Michigan) </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Project lead, Laura </a:t>
            </a:r>
            <a:r>
              <a:rPr lang="en-US" sz="1200" kern="1200" dirty="0" err="1" smtClean="0">
                <a:solidFill>
                  <a:schemeClr val="tx1"/>
                </a:solidFill>
                <a:effectLst/>
                <a:latin typeface="+mn-lt"/>
                <a:ea typeface="+mn-ea"/>
                <a:cs typeface="+mn-cs"/>
              </a:rPr>
              <a:t>Dingfield</a:t>
            </a:r>
            <a:r>
              <a:rPr lang="en-US" sz="1200" kern="1200" dirty="0" smtClean="0">
                <a:solidFill>
                  <a:schemeClr val="tx1"/>
                </a:solidFill>
                <a:effectLst/>
                <a:latin typeface="+mn-lt"/>
                <a:ea typeface="+mn-ea"/>
                <a:cs typeface="+mn-cs"/>
              </a:rPr>
              <a:t>, from Penn State, indicated her preliminary analysis of current data suggests that pediatric and adult hospice patients differ in many ways. It appears children may utilize hospice earlier and more often throughout the course of an illness and utilize</a:t>
            </a:r>
            <a:r>
              <a:rPr lang="en-US" sz="1200" kern="1200" baseline="0" dirty="0" smtClean="0">
                <a:solidFill>
                  <a:schemeClr val="tx1"/>
                </a:solidFill>
                <a:effectLst/>
                <a:latin typeface="+mn-lt"/>
                <a:ea typeface="+mn-ea"/>
                <a:cs typeface="+mn-cs"/>
              </a:rPr>
              <a:t> different interventions (i.e. oxygen, feeding tubes, etc.)</a:t>
            </a:r>
            <a:endParaRPr lang="en-US" dirty="0"/>
          </a:p>
        </p:txBody>
      </p:sp>
      <p:sp>
        <p:nvSpPr>
          <p:cNvPr id="4" name="Slide Number Placeholder 3"/>
          <p:cNvSpPr>
            <a:spLocks noGrp="1"/>
          </p:cNvSpPr>
          <p:nvPr>
            <p:ph type="sldNum" sz="quarter" idx="10"/>
          </p:nvPr>
        </p:nvSpPr>
        <p:spPr/>
        <p:txBody>
          <a:bodyPr/>
          <a:lstStyle/>
          <a:p>
            <a:fld id="{57607FF6-D1B9-4B30-8456-E3145A329F4B}" type="slidenum">
              <a:rPr lang="en-US" smtClean="0"/>
              <a:pPr/>
              <a:t>11</a:t>
            </a:fld>
            <a:endParaRPr lang="en-US"/>
          </a:p>
        </p:txBody>
      </p:sp>
    </p:spTree>
    <p:extLst>
      <p:ext uri="{BB962C8B-B14F-4D97-AF65-F5344CB8AC3E}">
        <p14:creationId xmlns:p14="http://schemas.microsoft.com/office/powerpoint/2010/main" val="3048467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300" smtClean="0"/>
              <a:t>Description included in the group: </a:t>
            </a:r>
          </a:p>
          <a:p>
            <a:pPr lvl="1"/>
            <a:r>
              <a:rPr lang="en-US" sz="1800" smtClean="0"/>
              <a:t>P4H is a social networking awareness and advocacy group created to connect those passionate about providing effective and specialized end-of-life care to children and families. Unfortunately, pediatric-specific services are not widespread. Hopefully this group can work to bring more attention to this issue.</a:t>
            </a:r>
            <a:br>
              <a:rPr lang="en-US" sz="1800" smtClean="0"/>
            </a:br>
            <a:r>
              <a:rPr lang="en-US" sz="1800" smtClean="0"/>
              <a:t>Several research studies and the National Hospice and Palliative Care Organization's "Fact and Figures" are available under the "Files" section of this group. Feel free to share any additional information, as well as upcoming events, photographs, videos, experiences, etc.</a:t>
            </a:r>
          </a:p>
        </p:txBody>
      </p:sp>
      <p:sp>
        <p:nvSpPr>
          <p:cNvPr id="4" name="Slide Number Placeholder 3"/>
          <p:cNvSpPr>
            <a:spLocks noGrp="1"/>
          </p:cNvSpPr>
          <p:nvPr>
            <p:ph type="sldNum" sz="quarter" idx="10"/>
          </p:nvPr>
        </p:nvSpPr>
        <p:spPr/>
        <p:txBody>
          <a:bodyPr/>
          <a:lstStyle/>
          <a:p>
            <a:fld id="{57607FF6-D1B9-4B30-8456-E3145A329F4B}" type="slidenum">
              <a:rPr lang="en-US" smtClean="0"/>
              <a:pPr/>
              <a:t>13</a:t>
            </a:fld>
            <a:endParaRPr lang="en-US"/>
          </a:p>
        </p:txBody>
      </p:sp>
    </p:spTree>
    <p:extLst>
      <p:ext uri="{BB962C8B-B14F-4D97-AF65-F5344CB8AC3E}">
        <p14:creationId xmlns:p14="http://schemas.microsoft.com/office/powerpoint/2010/main" val="1681933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C20A193-B644-45E5-8A5E-D46DF4D73F8C}" type="datetimeFigureOut">
              <a:rPr lang="en-US" smtClean="0"/>
              <a:pPr/>
              <a:t>8/14/2013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bwMode="auto">
          <a:xfrm>
            <a:off x="1325544" y="4928702"/>
            <a:ext cx="609600" cy="517524"/>
          </a:xfrm>
        </p:spPr>
        <p:txBody>
          <a:bodyPr/>
          <a:lstStyle/>
          <a:p>
            <a:fld id="{88C0C973-7020-4E74-BE71-E1588638ED6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20A193-B644-45E5-8A5E-D46DF4D73F8C}" type="datetimeFigureOut">
              <a:rPr lang="en-US" smtClean="0"/>
              <a:pPr/>
              <a:t>8/14/2013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0C973-7020-4E74-BE71-E1588638ED6D}" type="slidenum">
              <a:rPr lang="en-US" smtClean="0"/>
              <a:pPr/>
              <a:t>‹#›</a:t>
            </a:fld>
            <a:endParaRPr lang="en-US"/>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20A193-B644-45E5-8A5E-D46DF4D73F8C}" type="datetimeFigureOut">
              <a:rPr lang="en-US" smtClean="0"/>
              <a:pPr/>
              <a:t>8/14/2013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C0C973-7020-4E74-BE71-E1588638ED6D}" type="slidenum">
              <a:rPr lang="en-US" smtClean="0"/>
              <a:pPr/>
              <a:t>‹#›</a:t>
            </a:fld>
            <a:endParaRPr lang="en-US"/>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C20A193-B644-45E5-8A5E-D46DF4D73F8C}" type="datetimeFigureOut">
              <a:rPr lang="en-US" smtClean="0"/>
              <a:pPr/>
              <a:t>8/14/2013</a:t>
            </a:fld>
            <a:endParaRPr lang="en-US"/>
          </a:p>
        </p:txBody>
      </p:sp>
      <p:sp>
        <p:nvSpPr>
          <p:cNvPr id="9" name="Slide Number Placeholder 8"/>
          <p:cNvSpPr>
            <a:spLocks noGrp="1"/>
          </p:cNvSpPr>
          <p:nvPr>
            <p:ph type="sldNum" sz="quarter" idx="15"/>
          </p:nvPr>
        </p:nvSpPr>
        <p:spPr/>
        <p:txBody>
          <a:bodyPr rtlCol="0"/>
          <a:lstStyle/>
          <a:p>
            <a:fld id="{88C0C973-7020-4E74-BE71-E1588638ED6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C20A193-B644-45E5-8A5E-D46DF4D73F8C}" type="datetimeFigureOut">
              <a:rPr lang="en-US" smtClean="0"/>
              <a:pPr/>
              <a:t>8/14/2013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8C0C973-7020-4E74-BE71-E1588638ED6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C20A193-B644-45E5-8A5E-D46DF4D73F8C}" type="datetimeFigureOut">
              <a:rPr lang="en-US" smtClean="0"/>
              <a:pPr/>
              <a:t>8/14/2013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C0C973-7020-4E74-BE71-E1588638ED6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C20A193-B644-45E5-8A5E-D46DF4D73F8C}" type="datetimeFigureOut">
              <a:rPr lang="en-US" smtClean="0"/>
              <a:pPr/>
              <a:t>8/14/2013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C0C973-7020-4E74-BE71-E1588638ED6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C20A193-B644-45E5-8A5E-D46DF4D73F8C}" type="datetimeFigureOut">
              <a:rPr lang="en-US" smtClean="0"/>
              <a:pPr/>
              <a:t>8/14/2013</a:t>
            </a:fld>
            <a:endParaRPr lang="en-US"/>
          </a:p>
        </p:txBody>
      </p:sp>
      <p:sp>
        <p:nvSpPr>
          <p:cNvPr id="7" name="Slide Number Placeholder 6"/>
          <p:cNvSpPr>
            <a:spLocks noGrp="1"/>
          </p:cNvSpPr>
          <p:nvPr>
            <p:ph type="sldNum" sz="quarter" idx="11"/>
          </p:nvPr>
        </p:nvSpPr>
        <p:spPr/>
        <p:txBody>
          <a:bodyPr rtlCol="0"/>
          <a:lstStyle/>
          <a:p>
            <a:fld id="{88C0C973-7020-4E74-BE71-E1588638ED6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0A193-B644-45E5-8A5E-D46DF4D73F8C}" type="datetimeFigureOut">
              <a:rPr lang="en-US" smtClean="0"/>
              <a:pPr/>
              <a:t>8/14/2013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C0C973-7020-4E74-BE71-E1588638ED6D}" type="slidenum">
              <a:rPr lang="en-US" smtClean="0"/>
              <a:pPr/>
              <a:t>‹#›</a:t>
            </a:fld>
            <a:endParaRPr lang="en-US"/>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C20A193-B644-45E5-8A5E-D46DF4D73F8C}" type="datetimeFigureOut">
              <a:rPr lang="en-US" smtClean="0"/>
              <a:pPr/>
              <a:t>8/14/2013</a:t>
            </a:fld>
            <a:endParaRPr lang="en-US"/>
          </a:p>
        </p:txBody>
      </p:sp>
      <p:sp>
        <p:nvSpPr>
          <p:cNvPr id="22" name="Slide Number Placeholder 21"/>
          <p:cNvSpPr>
            <a:spLocks noGrp="1"/>
          </p:cNvSpPr>
          <p:nvPr>
            <p:ph type="sldNum" sz="quarter" idx="15"/>
          </p:nvPr>
        </p:nvSpPr>
        <p:spPr/>
        <p:txBody>
          <a:bodyPr rtlCol="0"/>
          <a:lstStyle/>
          <a:p>
            <a:fld id="{88C0C973-7020-4E74-BE71-E1588638ED6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ate Placeholder 16"/>
          <p:cNvSpPr>
            <a:spLocks noGrp="1"/>
          </p:cNvSpPr>
          <p:nvPr>
            <p:ph type="dt" sz="half" idx="10"/>
          </p:nvPr>
        </p:nvSpPr>
        <p:spPr/>
        <p:txBody>
          <a:bodyPr rtlCol="0"/>
          <a:lstStyle/>
          <a:p>
            <a:fld id="{0C20A193-B644-45E5-8A5E-D46DF4D73F8C}" type="datetimeFigureOut">
              <a:rPr lang="en-US" smtClean="0"/>
              <a:pPr/>
              <a:t>8/14/2013</a:t>
            </a:fld>
            <a:endParaRPr lang="en-US"/>
          </a:p>
        </p:txBody>
      </p:sp>
      <p:sp>
        <p:nvSpPr>
          <p:cNvPr id="18" name="Slide Number Placeholder 17"/>
          <p:cNvSpPr>
            <a:spLocks noGrp="1"/>
          </p:cNvSpPr>
          <p:nvPr>
            <p:ph type="sldNum" sz="quarter" idx="11"/>
          </p:nvPr>
        </p:nvSpPr>
        <p:spPr/>
        <p:txBody>
          <a:bodyPr rtlCol="0"/>
          <a:lstStyle/>
          <a:p>
            <a:fld id="{88C0C973-7020-4E74-BE71-E1588638ED6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C20A193-B644-45E5-8A5E-D46DF4D73F8C}" type="datetimeFigureOut">
              <a:rPr lang="en-US" smtClean="0"/>
              <a:pPr/>
              <a:t>8/14/2013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8C0C973-7020-4E74-BE71-E1588638ED6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spd="slow">
    <p:cover/>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www.nhpco.org/files/public/quality/Pediatric_Facts-Figures.pdf" TargetMode="External"/><Relationship Id="rId2" Type="http://schemas.openxmlformats.org/officeDocument/2006/relationships/hyperlink" Target="http://www.choicehospices.org/home" TargetMode="External"/><Relationship Id="rId1" Type="http://schemas.openxmlformats.org/officeDocument/2006/relationships/slideLayout" Target="../slideLayouts/slideLayout2.xml"/><Relationship Id="rId4" Type="http://schemas.openxmlformats.org/officeDocument/2006/relationships/hyperlink" Target="http://www.seattlechildrens.org/clinicsprograms/palliative-care-consultatio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Developing a pediatric palliative care and hospice model</a:t>
            </a:r>
            <a:endParaRPr lang="en-US" dirty="0"/>
          </a:p>
        </p:txBody>
      </p:sp>
      <p:sp>
        <p:nvSpPr>
          <p:cNvPr id="3" name="Subtitle 2"/>
          <p:cNvSpPr>
            <a:spLocks noGrp="1"/>
          </p:cNvSpPr>
          <p:nvPr>
            <p:ph type="subTitle" idx="1"/>
          </p:nvPr>
        </p:nvSpPr>
        <p:spPr/>
        <p:txBody>
          <a:bodyPr/>
          <a:lstStyle/>
          <a:p>
            <a:pPr algn="ctr"/>
            <a:r>
              <a:rPr lang="en-US" dirty="0" smtClean="0"/>
              <a:t>Tristan L. </a:t>
            </a:r>
            <a:r>
              <a:rPr lang="en-US" dirty="0" err="1" smtClean="0"/>
              <a:t>Prescher</a:t>
            </a:r>
            <a:endParaRPr lang="en-US" smtClean="0"/>
          </a:p>
          <a:p>
            <a:pPr algn="ctr"/>
            <a:r>
              <a:rPr lang="en-US" smtClean="0"/>
              <a:t>Capstone Presentation 2013</a:t>
            </a:r>
            <a:endParaRPr lang="en-US"/>
          </a:p>
        </p:txBody>
      </p:sp>
    </p:spTree>
    <p:extLst>
      <p:ext uri="{BB962C8B-B14F-4D97-AF65-F5344CB8AC3E}">
        <p14:creationId xmlns:p14="http://schemas.microsoft.com/office/powerpoint/2010/main" val="1209551496"/>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mtClean="0"/>
              <a:t>Evaluation tool after initial meeting(s)</a:t>
            </a:r>
            <a:endParaRPr lang="en-US"/>
          </a:p>
        </p:txBody>
      </p:sp>
      <p:sp>
        <p:nvSpPr>
          <p:cNvPr id="3" name="Text Placeholder 2"/>
          <p:cNvSpPr>
            <a:spLocks noGrp="1"/>
          </p:cNvSpPr>
          <p:nvPr>
            <p:ph type="body" idx="2"/>
          </p:nvPr>
        </p:nvSpPr>
        <p:spPr>
          <a:xfrm>
            <a:off x="6812280" y="274320"/>
            <a:ext cx="1722120" cy="5288280"/>
          </a:xfrm>
        </p:spPr>
        <p:txBody>
          <a:bodyPr>
            <a:normAutofit/>
          </a:bodyPr>
          <a:lstStyle/>
          <a:p>
            <a:pPr marL="285750" indent="-285750">
              <a:buFont typeface="Arial" pitchFamily="34" charset="0"/>
              <a:buChar char="•"/>
            </a:pPr>
            <a:r>
              <a:rPr lang="en-US" sz="1600" smtClean="0"/>
              <a:t>Developed from </a:t>
            </a:r>
            <a:r>
              <a:rPr lang="en-US" sz="1600" err="1" smtClean="0"/>
              <a:t>Agrace’s</a:t>
            </a:r>
            <a:r>
              <a:rPr lang="en-US" sz="1600" smtClean="0"/>
              <a:t> Consumer Satisfaction Survey</a:t>
            </a:r>
          </a:p>
          <a:p>
            <a:pPr marL="285750" indent="-285750">
              <a:buFont typeface="Arial" pitchFamily="34" charset="0"/>
              <a:buChar char="•"/>
            </a:pPr>
            <a:r>
              <a:rPr lang="en-US" sz="1600" smtClean="0"/>
              <a:t>Main purpose: For pilot studies</a:t>
            </a:r>
            <a:endParaRPr lang="en-US" sz="1600"/>
          </a:p>
          <a:p>
            <a:pPr marL="285750" indent="-285750">
              <a:buFont typeface="Arial" pitchFamily="34" charset="0"/>
              <a:buChar char="•"/>
            </a:pPr>
            <a:r>
              <a:rPr lang="en-US" sz="1600" smtClean="0"/>
              <a:t>Ensures best practice is consistently used</a:t>
            </a:r>
          </a:p>
          <a:p>
            <a:pPr marL="285750" indent="-285750">
              <a:buFont typeface="Arial" pitchFamily="34" charset="0"/>
              <a:buChar char="•"/>
            </a:pPr>
            <a:r>
              <a:rPr lang="en-US" sz="1600" smtClean="0"/>
              <a:t>Provides quantitative data regarding the effectiveness of  our approach</a:t>
            </a:r>
            <a:endParaRPr lang="en-US" sz="1600"/>
          </a:p>
        </p:txBody>
      </p:sp>
      <p:pic>
        <p:nvPicPr>
          <p:cNvPr id="4098"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1110768"/>
            <a:ext cx="5638800" cy="4655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54546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s-PE" dirty="0" smtClean="0"/>
              <a:t>CHOICE: </a:t>
            </a:r>
            <a:r>
              <a:rPr lang="es-PE" dirty="0" err="1" smtClean="0"/>
              <a:t>Coalition</a:t>
            </a:r>
            <a:r>
              <a:rPr lang="es-PE" dirty="0" smtClean="0"/>
              <a:t> of </a:t>
            </a:r>
            <a:r>
              <a:rPr lang="es-PE" dirty="0" err="1" smtClean="0"/>
              <a:t>Hospices</a:t>
            </a:r>
            <a:r>
              <a:rPr lang="es-PE" dirty="0" smtClean="0"/>
              <a:t> </a:t>
            </a:r>
            <a:r>
              <a:rPr lang="es-PE" dirty="0" err="1" smtClean="0"/>
              <a:t>Organized</a:t>
            </a:r>
            <a:r>
              <a:rPr lang="es-PE" dirty="0" smtClean="0"/>
              <a:t> </a:t>
            </a:r>
            <a:r>
              <a:rPr lang="es-PE" dirty="0" err="1" smtClean="0"/>
              <a:t>to</a:t>
            </a:r>
            <a:r>
              <a:rPr lang="es-PE" dirty="0" smtClean="0"/>
              <a:t> </a:t>
            </a:r>
            <a:r>
              <a:rPr lang="es-PE" dirty="0" err="1" smtClean="0"/>
              <a:t>Investigate</a:t>
            </a:r>
            <a:r>
              <a:rPr lang="es-PE" dirty="0" smtClean="0"/>
              <a:t> </a:t>
            </a:r>
            <a:r>
              <a:rPr lang="es-PE" dirty="0" err="1" smtClean="0"/>
              <a:t>Comparitive</a:t>
            </a:r>
            <a:r>
              <a:rPr lang="es-PE" dirty="0" smtClean="0"/>
              <a:t> </a:t>
            </a:r>
            <a:r>
              <a:rPr lang="es-PE" dirty="0" err="1" smtClean="0"/>
              <a:t>Effectiveness</a:t>
            </a:r>
            <a:endParaRPr lang="es-PE" dirty="0"/>
          </a:p>
        </p:txBody>
      </p:sp>
      <p:pic>
        <p:nvPicPr>
          <p:cNvPr id="5" name="Content Placeholder 4"/>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228600" y="2667000"/>
            <a:ext cx="4005943" cy="1822704"/>
          </a:xfrm>
        </p:spPr>
      </p:pic>
      <p:sp>
        <p:nvSpPr>
          <p:cNvPr id="4" name="Content Placeholder 3"/>
          <p:cNvSpPr>
            <a:spLocks noGrp="1"/>
          </p:cNvSpPr>
          <p:nvPr>
            <p:ph sz="quarter" idx="2"/>
          </p:nvPr>
        </p:nvSpPr>
        <p:spPr/>
        <p:txBody>
          <a:bodyPr>
            <a:normAutofit fontScale="85000" lnSpcReduction="20000"/>
          </a:bodyPr>
          <a:lstStyle/>
          <a:p>
            <a:r>
              <a:rPr lang="es-PE" dirty="0" err="1" smtClean="0"/>
              <a:t>Currently</a:t>
            </a:r>
            <a:r>
              <a:rPr lang="es-PE" dirty="0" smtClean="0"/>
              <a:t> 10 </a:t>
            </a:r>
            <a:r>
              <a:rPr lang="es-PE" dirty="0" err="1"/>
              <a:t>h</a:t>
            </a:r>
            <a:r>
              <a:rPr lang="es-PE" dirty="0" err="1" smtClean="0"/>
              <a:t>ospice</a:t>
            </a:r>
            <a:r>
              <a:rPr lang="es-PE" dirty="0" smtClean="0"/>
              <a:t> </a:t>
            </a:r>
            <a:r>
              <a:rPr lang="es-PE" dirty="0" err="1"/>
              <a:t>o</a:t>
            </a:r>
            <a:r>
              <a:rPr lang="es-PE" dirty="0" err="1" smtClean="0"/>
              <a:t>rganizations</a:t>
            </a:r>
            <a:r>
              <a:rPr lang="es-PE" dirty="0" smtClean="0"/>
              <a:t> </a:t>
            </a:r>
            <a:r>
              <a:rPr lang="es-PE" dirty="0" err="1" smtClean="0"/>
              <a:t>across</a:t>
            </a:r>
            <a:r>
              <a:rPr lang="es-PE" dirty="0" smtClean="0"/>
              <a:t> </a:t>
            </a:r>
            <a:r>
              <a:rPr lang="es-PE" dirty="0" err="1" smtClean="0"/>
              <a:t>the</a:t>
            </a:r>
            <a:r>
              <a:rPr lang="es-PE" dirty="0" smtClean="0"/>
              <a:t> U.S. are </a:t>
            </a:r>
            <a:r>
              <a:rPr lang="es-PE" dirty="0" err="1" smtClean="0"/>
              <a:t>involved</a:t>
            </a:r>
            <a:endParaRPr lang="es-PE" dirty="0" smtClean="0"/>
          </a:p>
          <a:p>
            <a:pPr lvl="1"/>
            <a:r>
              <a:rPr lang="es-PE" dirty="0" err="1" smtClean="0"/>
              <a:t>May</a:t>
            </a:r>
            <a:r>
              <a:rPr lang="es-PE" dirty="0" smtClean="0"/>
              <a:t> </a:t>
            </a:r>
            <a:r>
              <a:rPr lang="es-PE" dirty="0" err="1" smtClean="0"/>
              <a:t>increase</a:t>
            </a:r>
            <a:r>
              <a:rPr lang="es-PE" dirty="0" smtClean="0"/>
              <a:t> </a:t>
            </a:r>
            <a:r>
              <a:rPr lang="es-PE" dirty="0" err="1" smtClean="0"/>
              <a:t>to</a:t>
            </a:r>
            <a:r>
              <a:rPr lang="es-PE" dirty="0" smtClean="0"/>
              <a:t> 17</a:t>
            </a:r>
            <a:endParaRPr lang="es-PE" dirty="0"/>
          </a:p>
          <a:p>
            <a:r>
              <a:rPr lang="es-PE" dirty="0" smtClean="0"/>
              <a:t>Share </a:t>
            </a:r>
            <a:r>
              <a:rPr lang="es-PE" dirty="0" err="1" smtClean="0"/>
              <a:t>an</a:t>
            </a:r>
            <a:r>
              <a:rPr lang="es-PE" dirty="0" smtClean="0"/>
              <a:t> </a:t>
            </a:r>
            <a:r>
              <a:rPr lang="es-PE" dirty="0" err="1" smtClean="0"/>
              <a:t>electronic</a:t>
            </a:r>
            <a:r>
              <a:rPr lang="es-PE" dirty="0" smtClean="0"/>
              <a:t> </a:t>
            </a:r>
            <a:r>
              <a:rPr lang="es-PE" dirty="0" err="1" smtClean="0"/>
              <a:t>health</a:t>
            </a:r>
            <a:r>
              <a:rPr lang="es-PE" dirty="0" smtClean="0"/>
              <a:t> record </a:t>
            </a:r>
            <a:r>
              <a:rPr lang="es-PE" dirty="0" err="1" smtClean="0"/>
              <a:t>system</a:t>
            </a:r>
            <a:endParaRPr lang="es-PE" dirty="0" smtClean="0"/>
          </a:p>
          <a:p>
            <a:pPr lvl="1"/>
            <a:r>
              <a:rPr lang="es-PE" dirty="0" err="1" smtClean="0"/>
              <a:t>Easy</a:t>
            </a:r>
            <a:r>
              <a:rPr lang="es-PE" dirty="0" smtClean="0"/>
              <a:t> </a:t>
            </a:r>
            <a:r>
              <a:rPr lang="es-PE" dirty="0" err="1" smtClean="0"/>
              <a:t>to</a:t>
            </a:r>
            <a:r>
              <a:rPr lang="es-PE" dirty="0" smtClean="0"/>
              <a:t> combine data </a:t>
            </a:r>
          </a:p>
          <a:p>
            <a:r>
              <a:rPr lang="es-PE" dirty="0" err="1" smtClean="0"/>
              <a:t>Participated</a:t>
            </a:r>
            <a:r>
              <a:rPr lang="es-PE" dirty="0" smtClean="0"/>
              <a:t> in </a:t>
            </a:r>
            <a:r>
              <a:rPr lang="es-PE" dirty="0" err="1" smtClean="0"/>
              <a:t>telephone</a:t>
            </a:r>
            <a:r>
              <a:rPr lang="es-PE" dirty="0" smtClean="0"/>
              <a:t> </a:t>
            </a:r>
            <a:r>
              <a:rPr lang="es-PE" dirty="0" err="1" smtClean="0"/>
              <a:t>call</a:t>
            </a:r>
            <a:r>
              <a:rPr lang="es-PE" dirty="0" smtClean="0"/>
              <a:t> </a:t>
            </a:r>
            <a:r>
              <a:rPr lang="es-PE" dirty="0" err="1" smtClean="0"/>
              <a:t>regarding</a:t>
            </a:r>
            <a:r>
              <a:rPr lang="es-PE" dirty="0" smtClean="0"/>
              <a:t> a </a:t>
            </a:r>
            <a:r>
              <a:rPr lang="es-PE" dirty="0" err="1" smtClean="0"/>
              <a:t>future</a:t>
            </a:r>
            <a:r>
              <a:rPr lang="es-PE" dirty="0"/>
              <a:t> </a:t>
            </a:r>
            <a:r>
              <a:rPr lang="es-PE" dirty="0" err="1" smtClean="0"/>
              <a:t>paper</a:t>
            </a:r>
            <a:r>
              <a:rPr lang="es-PE" dirty="0" smtClean="0"/>
              <a:t> in </a:t>
            </a:r>
            <a:r>
              <a:rPr lang="es-PE" dirty="0" err="1" smtClean="0"/>
              <a:t>its</a:t>
            </a:r>
            <a:r>
              <a:rPr lang="es-PE" dirty="0" smtClean="0"/>
              <a:t> </a:t>
            </a:r>
            <a:r>
              <a:rPr lang="es-PE" dirty="0" err="1" smtClean="0"/>
              <a:t>early</a:t>
            </a:r>
            <a:r>
              <a:rPr lang="es-PE" dirty="0" smtClean="0"/>
              <a:t> </a:t>
            </a:r>
            <a:r>
              <a:rPr lang="es-PE" dirty="0" err="1" smtClean="0"/>
              <a:t>stages</a:t>
            </a:r>
            <a:endParaRPr lang="es-PE" dirty="0" smtClean="0"/>
          </a:p>
          <a:p>
            <a:r>
              <a:rPr lang="es-PE" dirty="0" err="1" smtClean="0"/>
              <a:t>Paper</a:t>
            </a:r>
            <a:r>
              <a:rPr lang="es-PE" dirty="0" smtClean="0"/>
              <a:t> </a:t>
            </a:r>
            <a:r>
              <a:rPr lang="es-PE" dirty="0" err="1" smtClean="0"/>
              <a:t>will</a:t>
            </a:r>
            <a:r>
              <a:rPr lang="es-PE" dirty="0" smtClean="0"/>
              <a:t> </a:t>
            </a:r>
            <a:r>
              <a:rPr lang="es-PE" dirty="0" err="1" smtClean="0"/>
              <a:t>investigate</a:t>
            </a:r>
            <a:r>
              <a:rPr lang="es-PE" dirty="0" smtClean="0"/>
              <a:t> </a:t>
            </a:r>
            <a:r>
              <a:rPr lang="es-PE" dirty="0" err="1" smtClean="0"/>
              <a:t>the</a:t>
            </a:r>
            <a:r>
              <a:rPr lang="es-PE" dirty="0" smtClean="0"/>
              <a:t> </a:t>
            </a:r>
            <a:r>
              <a:rPr lang="es-PE" dirty="0" err="1" smtClean="0"/>
              <a:t>differences</a:t>
            </a:r>
            <a:r>
              <a:rPr lang="es-PE" dirty="0" smtClean="0"/>
              <a:t> in </a:t>
            </a:r>
            <a:r>
              <a:rPr lang="es-PE" dirty="0" err="1" smtClean="0"/>
              <a:t>the</a:t>
            </a:r>
            <a:r>
              <a:rPr lang="es-PE" dirty="0" smtClean="0"/>
              <a:t> </a:t>
            </a:r>
            <a:r>
              <a:rPr lang="es-PE" dirty="0" err="1" smtClean="0"/>
              <a:t>characteristics</a:t>
            </a:r>
            <a:r>
              <a:rPr lang="es-PE" dirty="0" smtClean="0"/>
              <a:t> and </a:t>
            </a:r>
            <a:r>
              <a:rPr lang="es-PE" dirty="0" err="1" smtClean="0"/>
              <a:t>outcomes</a:t>
            </a:r>
            <a:r>
              <a:rPr lang="es-PE" dirty="0" smtClean="0"/>
              <a:t> of </a:t>
            </a:r>
            <a:r>
              <a:rPr lang="es-PE" dirty="0" err="1" smtClean="0"/>
              <a:t>adult</a:t>
            </a:r>
            <a:r>
              <a:rPr lang="es-PE" dirty="0" smtClean="0"/>
              <a:t> vs. </a:t>
            </a:r>
            <a:r>
              <a:rPr lang="es-PE" dirty="0" err="1" smtClean="0"/>
              <a:t>pediatric</a:t>
            </a:r>
            <a:r>
              <a:rPr lang="es-PE" dirty="0" smtClean="0"/>
              <a:t> </a:t>
            </a:r>
            <a:r>
              <a:rPr lang="es-PE" dirty="0" err="1" smtClean="0"/>
              <a:t>hospice</a:t>
            </a:r>
            <a:r>
              <a:rPr lang="es-PE" dirty="0" smtClean="0"/>
              <a:t> </a:t>
            </a:r>
            <a:r>
              <a:rPr lang="es-PE" dirty="0" err="1" smtClean="0"/>
              <a:t>patients</a:t>
            </a:r>
            <a:endParaRPr lang="es-PE" dirty="0"/>
          </a:p>
          <a:p>
            <a:pPr lvl="1"/>
            <a:r>
              <a:rPr lang="es-PE" dirty="0" err="1" smtClean="0"/>
              <a:t>Preliminary</a:t>
            </a:r>
            <a:r>
              <a:rPr lang="es-PE" dirty="0" smtClean="0"/>
              <a:t> </a:t>
            </a:r>
            <a:r>
              <a:rPr lang="es-PE" dirty="0" err="1" smtClean="0"/>
              <a:t>analysis</a:t>
            </a:r>
            <a:endParaRPr lang="es-PE" dirty="0"/>
          </a:p>
        </p:txBody>
      </p:sp>
    </p:spTree>
    <p:extLst>
      <p:ext uri="{BB962C8B-B14F-4D97-AF65-F5344CB8AC3E}">
        <p14:creationId xmlns:p14="http://schemas.microsoft.com/office/powerpoint/2010/main" val="428138940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Effect transition="in" filter="fade">
                                      <p:cBhvr>
                                        <p:cTn id="49" dur="1000"/>
                                        <p:tgtEl>
                                          <p:spTgt spid="4">
                                            <p:txEl>
                                              <p:pRg st="5" end="5"/>
                                            </p:txEl>
                                          </p:spTgt>
                                        </p:tgtEl>
                                      </p:cBhvr>
                                    </p:animEffect>
                                    <p:anim calcmode="lin" valueType="num">
                                      <p:cBhvr>
                                        <p:cTn id="50"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6" end="6"/>
                                            </p:txEl>
                                          </p:spTgt>
                                        </p:tgtEl>
                                        <p:attrNameLst>
                                          <p:attrName>style.visibility</p:attrName>
                                        </p:attrNameLst>
                                      </p:cBhvr>
                                      <p:to>
                                        <p:strVal val="visible"/>
                                      </p:to>
                                    </p:set>
                                    <p:animEffect transition="in" filter="fade">
                                      <p:cBhvr>
                                        <p:cTn id="56" dur="1000"/>
                                        <p:tgtEl>
                                          <p:spTgt spid="4">
                                            <p:txEl>
                                              <p:pRg st="6" end="6"/>
                                            </p:txEl>
                                          </p:spTgt>
                                        </p:tgtEl>
                                      </p:cBhvr>
                                    </p:animEffect>
                                    <p:anim calcmode="lin" valueType="num">
                                      <p:cBhvr>
                                        <p:cTn id="57"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endParaRPr lang="en-US" dirty="0" smtClean="0"/>
          </a:p>
          <a:p>
            <a:r>
              <a:rPr lang="en-US" dirty="0" smtClean="0"/>
              <a:t>Conference for former and current Maternal and Child Health Bureau Trainees</a:t>
            </a:r>
          </a:p>
          <a:p>
            <a:endParaRPr lang="en-US" dirty="0" smtClean="0"/>
          </a:p>
          <a:p>
            <a:r>
              <a:rPr lang="en-US" dirty="0"/>
              <a:t>Leadership, Networking and Career Development </a:t>
            </a:r>
            <a:endParaRPr lang="en-US" dirty="0" smtClean="0"/>
          </a:p>
          <a:p>
            <a:endParaRPr lang="en-US" dirty="0" smtClean="0"/>
          </a:p>
          <a:p>
            <a:r>
              <a:rPr lang="en-US" dirty="0" smtClean="0"/>
              <a:t>Submitted abstract on my pediatric hospice project and invited to attend</a:t>
            </a:r>
          </a:p>
          <a:p>
            <a:endParaRPr lang="en-US" dirty="0"/>
          </a:p>
          <a:p>
            <a:r>
              <a:rPr lang="en-US" dirty="0" smtClean="0"/>
              <a:t>Gained positive feedback from peers and developed leadership skills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52400"/>
            <a:ext cx="7696200" cy="13993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842238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Step three: Facebook page</a:t>
            </a:r>
            <a:endParaRPr lang="en-US"/>
          </a:p>
        </p:txBody>
      </p:sp>
      <p:sp>
        <p:nvSpPr>
          <p:cNvPr id="3" name="Content Placeholder 2"/>
          <p:cNvSpPr>
            <a:spLocks noGrp="1"/>
          </p:cNvSpPr>
          <p:nvPr>
            <p:ph sz="quarter" idx="1"/>
          </p:nvPr>
        </p:nvSpPr>
        <p:spPr/>
        <p:txBody>
          <a:bodyPr>
            <a:normAutofit/>
          </a:bodyPr>
          <a:lstStyle/>
          <a:p>
            <a:r>
              <a:rPr lang="en-US" sz="2300" b="1" smtClean="0"/>
              <a:t>Patients, Parents and Practitioners for Pediatric Hospice (P4H</a:t>
            </a:r>
            <a:r>
              <a:rPr lang="en-US" sz="2300" smtClean="0"/>
              <a:t>)</a:t>
            </a:r>
          </a:p>
          <a:p>
            <a:pPr marL="0" indent="0">
              <a:buNone/>
            </a:pPr>
            <a:endParaRPr lang="en-US" sz="2300" smtClean="0"/>
          </a:p>
          <a:p>
            <a:pPr lvl="1"/>
            <a:r>
              <a:rPr lang="en-US" sz="2300" smtClean="0"/>
              <a:t>Includes links, photos, videos and other social media</a:t>
            </a:r>
          </a:p>
          <a:p>
            <a:pPr marL="365760" lvl="1" indent="0">
              <a:buNone/>
            </a:pPr>
            <a:endParaRPr lang="en-US" sz="2300" smtClean="0"/>
          </a:p>
          <a:p>
            <a:pPr lvl="1"/>
            <a:r>
              <a:rPr lang="en-US" sz="2300" smtClean="0"/>
              <a:t>Group Description</a:t>
            </a:r>
            <a:endParaRPr lang="en-US" sz="1800"/>
          </a:p>
          <a:p>
            <a:pPr lvl="1"/>
            <a:endParaRPr lang="en-US"/>
          </a:p>
        </p:txBody>
      </p:sp>
      <p:pic>
        <p:nvPicPr>
          <p:cNvPr id="5" name="Content Placeholder 4"/>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4191000" y="1447800"/>
            <a:ext cx="3657600" cy="2465222"/>
          </a:xfrm>
        </p:spPr>
      </p:pic>
      <p:pic>
        <p:nvPicPr>
          <p:cNvPr id="512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91000" y="3040908"/>
            <a:ext cx="1607107" cy="1543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4648200"/>
            <a:ext cx="39624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5"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98107" y="3040908"/>
            <a:ext cx="2187098" cy="159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9707628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122"/>
                                        </p:tgtEl>
                                        <p:attrNameLst>
                                          <p:attrName>style.visibility</p:attrName>
                                        </p:attrNameLst>
                                      </p:cBhvr>
                                      <p:to>
                                        <p:strVal val="visible"/>
                                      </p:to>
                                    </p:set>
                                    <p:anim calcmode="lin" valueType="num">
                                      <p:cBhvr additive="base">
                                        <p:cTn id="11" dur="500" fill="hold"/>
                                        <p:tgtEl>
                                          <p:spTgt spid="5122"/>
                                        </p:tgtEl>
                                        <p:attrNameLst>
                                          <p:attrName>ppt_x</p:attrName>
                                        </p:attrNameLst>
                                      </p:cBhvr>
                                      <p:tavLst>
                                        <p:tav tm="0">
                                          <p:val>
                                            <p:strVal val="#ppt_x"/>
                                          </p:val>
                                        </p:tav>
                                        <p:tav tm="100000">
                                          <p:val>
                                            <p:strVal val="#ppt_x"/>
                                          </p:val>
                                        </p:tav>
                                      </p:tavLst>
                                    </p:anim>
                                    <p:anim calcmode="lin" valueType="num">
                                      <p:cBhvr additive="base">
                                        <p:cTn id="12" dur="500" fill="hold"/>
                                        <p:tgtEl>
                                          <p:spTgt spid="5122"/>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125"/>
                                        </p:tgtEl>
                                        <p:attrNameLst>
                                          <p:attrName>style.visibility</p:attrName>
                                        </p:attrNameLst>
                                      </p:cBhvr>
                                      <p:to>
                                        <p:strVal val="visible"/>
                                      </p:to>
                                    </p:set>
                                    <p:anim calcmode="lin" valueType="num">
                                      <p:cBhvr additive="base">
                                        <p:cTn id="15" dur="500" fill="hold"/>
                                        <p:tgtEl>
                                          <p:spTgt spid="5125"/>
                                        </p:tgtEl>
                                        <p:attrNameLst>
                                          <p:attrName>ppt_x</p:attrName>
                                        </p:attrNameLst>
                                      </p:cBhvr>
                                      <p:tavLst>
                                        <p:tav tm="0">
                                          <p:val>
                                            <p:strVal val="#ppt_x"/>
                                          </p:val>
                                        </p:tav>
                                        <p:tav tm="100000">
                                          <p:val>
                                            <p:strVal val="#ppt_x"/>
                                          </p:val>
                                        </p:tav>
                                      </p:tavLst>
                                    </p:anim>
                                    <p:anim calcmode="lin" valueType="num">
                                      <p:cBhvr additive="base">
                                        <p:cTn id="16" dur="500" fill="hold"/>
                                        <p:tgtEl>
                                          <p:spTgt spid="5125"/>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124"/>
                                        </p:tgtEl>
                                        <p:attrNameLst>
                                          <p:attrName>style.visibility</p:attrName>
                                        </p:attrNameLst>
                                      </p:cBhvr>
                                      <p:to>
                                        <p:strVal val="visible"/>
                                      </p:to>
                                    </p:set>
                                    <p:anim calcmode="lin" valueType="num">
                                      <p:cBhvr additive="base">
                                        <p:cTn id="19" dur="500" fill="hold"/>
                                        <p:tgtEl>
                                          <p:spTgt spid="5124"/>
                                        </p:tgtEl>
                                        <p:attrNameLst>
                                          <p:attrName>ppt_x</p:attrName>
                                        </p:attrNameLst>
                                      </p:cBhvr>
                                      <p:tavLst>
                                        <p:tav tm="0">
                                          <p:val>
                                            <p:strVal val="#ppt_x"/>
                                          </p:val>
                                        </p:tav>
                                        <p:tav tm="100000">
                                          <p:val>
                                            <p:strVal val="#ppt_x"/>
                                          </p:val>
                                        </p:tav>
                                      </p:tavLst>
                                    </p:anim>
                                    <p:anim calcmode="lin" valueType="num">
                                      <p:cBhvr additive="base">
                                        <p:cTn id="20" dur="500" fill="hold"/>
                                        <p:tgtEl>
                                          <p:spTgt spid="51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500"/>
                                        <p:tgtEl>
                                          <p:spTgt spid="3">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fade">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Step Four: Potential for a Future MSW Placement</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Idea</a:t>
            </a:r>
          </a:p>
          <a:p>
            <a:pPr lvl="1"/>
            <a:r>
              <a:rPr lang="en-US" dirty="0"/>
              <a:t>Split time between </a:t>
            </a:r>
            <a:r>
              <a:rPr lang="en-US" dirty="0" err="1"/>
              <a:t>Agrace</a:t>
            </a:r>
            <a:r>
              <a:rPr lang="en-US" dirty="0"/>
              <a:t> and AFCH</a:t>
            </a:r>
          </a:p>
          <a:p>
            <a:pPr lvl="1"/>
            <a:r>
              <a:rPr lang="en-US" dirty="0"/>
              <a:t>Increase knowledge and skill with inpatient pediatric social work</a:t>
            </a:r>
          </a:p>
          <a:p>
            <a:pPr lvl="2"/>
            <a:r>
              <a:rPr lang="en-US" dirty="0"/>
              <a:t>When comfortable, assist Dr. Hoover-Regan and Kari </a:t>
            </a:r>
            <a:r>
              <a:rPr lang="en-US" dirty="0" err="1"/>
              <a:t>Stampfli</a:t>
            </a:r>
            <a:r>
              <a:rPr lang="en-US" dirty="0"/>
              <a:t> with palliative care consults</a:t>
            </a:r>
          </a:p>
          <a:p>
            <a:pPr lvl="1"/>
            <a:r>
              <a:rPr lang="en-US" dirty="0"/>
              <a:t>Member of Pediatric Palliative Care Working </a:t>
            </a:r>
            <a:r>
              <a:rPr lang="en-US" dirty="0" smtClean="0"/>
              <a:t>Group / Partnership</a:t>
            </a:r>
            <a:endParaRPr lang="en-US" dirty="0"/>
          </a:p>
          <a:p>
            <a:pPr lvl="1"/>
            <a:r>
              <a:rPr lang="en-US" dirty="0"/>
              <a:t>Gain experience with </a:t>
            </a:r>
            <a:r>
              <a:rPr lang="en-US" dirty="0" err="1"/>
              <a:t>Agrace</a:t>
            </a:r>
            <a:r>
              <a:rPr lang="en-US" dirty="0"/>
              <a:t> in hospice liaison role and gain community hospice </a:t>
            </a:r>
            <a:r>
              <a:rPr lang="en-US" dirty="0" smtClean="0"/>
              <a:t>experience</a:t>
            </a:r>
          </a:p>
          <a:p>
            <a:pPr lvl="1"/>
            <a:endParaRPr lang="en-US" dirty="0" smtClean="0"/>
          </a:p>
          <a:p>
            <a:r>
              <a:rPr lang="en-US" dirty="0" smtClean="0"/>
              <a:t>Why?</a:t>
            </a:r>
          </a:p>
          <a:p>
            <a:pPr lvl="1"/>
            <a:r>
              <a:rPr lang="en-US" dirty="0"/>
              <a:t>Gain knowledge </a:t>
            </a:r>
            <a:r>
              <a:rPr lang="en-US" dirty="0" smtClean="0"/>
              <a:t>and experience in two </a:t>
            </a:r>
            <a:r>
              <a:rPr lang="en-US" dirty="0"/>
              <a:t>important areas of hospice and palliative care</a:t>
            </a:r>
          </a:p>
          <a:p>
            <a:pPr lvl="1"/>
            <a:r>
              <a:rPr lang="en-US" dirty="0"/>
              <a:t>Provide assistance to the palliative care </a:t>
            </a:r>
            <a:r>
              <a:rPr lang="en-US" dirty="0" smtClean="0"/>
              <a:t>committees</a:t>
            </a:r>
          </a:p>
          <a:p>
            <a:pPr lvl="1"/>
            <a:endParaRPr lang="en-US" dirty="0" smtClean="0"/>
          </a:p>
          <a:p>
            <a:r>
              <a:rPr lang="en-US" dirty="0" smtClean="0"/>
              <a:t>Preliminary Stages</a:t>
            </a:r>
            <a:endParaRPr lang="en-US" dirty="0"/>
          </a:p>
          <a:p>
            <a:pPr lvl="1"/>
            <a:r>
              <a:rPr lang="en-US" dirty="0" smtClean="0"/>
              <a:t>Investigating possibility with </a:t>
            </a:r>
            <a:r>
              <a:rPr lang="en-US" dirty="0" err="1" smtClean="0"/>
              <a:t>Agrace</a:t>
            </a:r>
            <a:r>
              <a:rPr lang="en-US" dirty="0" smtClean="0"/>
              <a:t>, AFCH and the School of Social Work</a:t>
            </a:r>
          </a:p>
          <a:p>
            <a:pPr lvl="1"/>
            <a:r>
              <a:rPr lang="en-US" dirty="0" smtClean="0"/>
              <a:t>Stay tuned!</a:t>
            </a:r>
          </a:p>
        </p:txBody>
      </p:sp>
    </p:spTree>
    <p:extLst>
      <p:ext uri="{BB962C8B-B14F-4D97-AF65-F5344CB8AC3E}">
        <p14:creationId xmlns:p14="http://schemas.microsoft.com/office/powerpoint/2010/main" val="257312781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Effect transition="in" filter="fade">
                                      <p:cBhvr>
                                        <p:cTn id="70" dur="1000"/>
                                        <p:tgtEl>
                                          <p:spTgt spid="3">
                                            <p:txEl>
                                              <p:pRg st="11" end="11"/>
                                            </p:txEl>
                                          </p:spTgt>
                                        </p:tgtEl>
                                      </p:cBhvr>
                                    </p:animEffect>
                                    <p:anim calcmode="lin" valueType="num">
                                      <p:cBhvr>
                                        <p:cTn id="71"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Effect transition="in" filter="fade">
                                      <p:cBhvr>
                                        <p:cTn id="77" dur="1000"/>
                                        <p:tgtEl>
                                          <p:spTgt spid="3">
                                            <p:txEl>
                                              <p:pRg st="12" end="12"/>
                                            </p:txEl>
                                          </p:spTgt>
                                        </p:tgtEl>
                                      </p:cBhvr>
                                    </p:animEffect>
                                    <p:anim calcmode="lin" valueType="num">
                                      <p:cBhvr>
                                        <p:cTn id="7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3" end="13"/>
                                            </p:txEl>
                                          </p:spTgt>
                                        </p:tgtEl>
                                        <p:attrNameLst>
                                          <p:attrName>style.visibility</p:attrName>
                                        </p:attrNameLst>
                                      </p:cBhvr>
                                      <p:to>
                                        <p:strVal val="visible"/>
                                      </p:to>
                                    </p:set>
                                    <p:animEffect transition="in" filter="fade">
                                      <p:cBhvr>
                                        <p:cTn id="84" dur="1000"/>
                                        <p:tgtEl>
                                          <p:spTgt spid="3">
                                            <p:txEl>
                                              <p:pRg st="13" end="13"/>
                                            </p:txEl>
                                          </p:spTgt>
                                        </p:tgtEl>
                                      </p:cBhvr>
                                    </p:animEffect>
                                    <p:anim calcmode="lin" valueType="num">
                                      <p:cBhvr>
                                        <p:cTn id="85"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Step Five and Beyond: Future Goals (committees)</a:t>
            </a:r>
            <a:endParaRPr lang="en-US" dirty="0"/>
          </a:p>
        </p:txBody>
      </p:sp>
      <p:sp>
        <p:nvSpPr>
          <p:cNvPr id="3" name="Content Placeholder 2"/>
          <p:cNvSpPr>
            <a:spLocks noGrp="1"/>
          </p:cNvSpPr>
          <p:nvPr>
            <p:ph sz="quarter" idx="1"/>
          </p:nvPr>
        </p:nvSpPr>
        <p:spPr/>
        <p:txBody>
          <a:bodyPr>
            <a:normAutofit lnSpcReduction="10000"/>
          </a:bodyPr>
          <a:lstStyle/>
          <a:p>
            <a:pPr marL="0" indent="0">
              <a:buNone/>
            </a:pPr>
            <a:endParaRPr lang="en-US" dirty="0" smtClean="0"/>
          </a:p>
          <a:p>
            <a:r>
              <a:rPr lang="en-US" dirty="0" smtClean="0"/>
              <a:t>Immediate:</a:t>
            </a:r>
          </a:p>
          <a:p>
            <a:pPr lvl="1"/>
            <a:r>
              <a:rPr lang="en-US" dirty="0" smtClean="0"/>
              <a:t>Administer pilot study and evaluation</a:t>
            </a:r>
          </a:p>
          <a:p>
            <a:pPr lvl="1"/>
            <a:r>
              <a:rPr lang="en-US" dirty="0" smtClean="0"/>
              <a:t>Assess process and make changes as appropriate</a:t>
            </a:r>
          </a:p>
          <a:p>
            <a:pPr lvl="1"/>
            <a:r>
              <a:rPr lang="en-US" dirty="0" smtClean="0"/>
              <a:t>Investigate alternative means of funding</a:t>
            </a:r>
          </a:p>
          <a:p>
            <a:pPr lvl="1"/>
            <a:r>
              <a:rPr lang="en-US" dirty="0" smtClean="0"/>
              <a:t>Continue to advocate for program with those in administrative roles</a:t>
            </a:r>
          </a:p>
          <a:p>
            <a:r>
              <a:rPr lang="en-US" dirty="0" smtClean="0"/>
              <a:t>Long Term:</a:t>
            </a:r>
          </a:p>
          <a:p>
            <a:pPr lvl="1"/>
            <a:r>
              <a:rPr lang="en-US" dirty="0" smtClean="0"/>
              <a:t>Development of an organized and effective process for seamless transition to hospice care</a:t>
            </a:r>
          </a:p>
          <a:p>
            <a:pPr lvl="1"/>
            <a:r>
              <a:rPr lang="en-US" dirty="0" smtClean="0"/>
              <a:t>Physician/provider support (FTE allocation)</a:t>
            </a:r>
          </a:p>
          <a:p>
            <a:pPr lvl="1"/>
            <a:r>
              <a:rPr lang="en-US" dirty="0" smtClean="0"/>
              <a:t>Hospital-wide education and appropriate physician and provider referrals</a:t>
            </a:r>
            <a:endParaRPr lang="en-US" dirty="0"/>
          </a:p>
        </p:txBody>
      </p:sp>
    </p:spTree>
    <p:extLst>
      <p:ext uri="{BB962C8B-B14F-4D97-AF65-F5344CB8AC3E}">
        <p14:creationId xmlns:p14="http://schemas.microsoft.com/office/powerpoint/2010/main" val="264718414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Future Goals</a:t>
            </a:r>
            <a:br>
              <a:rPr lang="en-US" smtClean="0"/>
            </a:br>
            <a:r>
              <a:rPr lang="en-US" smtClean="0"/>
              <a:t>(Personal)</a:t>
            </a:r>
            <a:endParaRPr lang="en-US"/>
          </a:p>
        </p:txBody>
      </p:sp>
      <p:sp>
        <p:nvSpPr>
          <p:cNvPr id="3" name="Content Placeholder 2"/>
          <p:cNvSpPr>
            <a:spLocks noGrp="1"/>
          </p:cNvSpPr>
          <p:nvPr>
            <p:ph sz="quarter" idx="1"/>
          </p:nvPr>
        </p:nvSpPr>
        <p:spPr/>
        <p:txBody>
          <a:bodyPr>
            <a:normAutofit fontScale="92500"/>
          </a:bodyPr>
          <a:lstStyle/>
          <a:p>
            <a:r>
              <a:rPr lang="en-US" dirty="0"/>
              <a:t>Continue committee participation </a:t>
            </a:r>
            <a:r>
              <a:rPr lang="en-US" dirty="0" smtClean="0"/>
              <a:t>and participate in pilot study (if possible)</a:t>
            </a:r>
          </a:p>
          <a:p>
            <a:endParaRPr lang="en-US" dirty="0"/>
          </a:p>
          <a:p>
            <a:r>
              <a:rPr lang="en-US" dirty="0" smtClean="0"/>
              <a:t>Meet with individuals regarding future MSW placement </a:t>
            </a:r>
          </a:p>
          <a:p>
            <a:pPr marL="0" indent="0">
              <a:buNone/>
            </a:pPr>
            <a:endParaRPr lang="en-US" dirty="0"/>
          </a:p>
          <a:p>
            <a:r>
              <a:rPr lang="en-US" dirty="0"/>
              <a:t>Follow up with </a:t>
            </a:r>
            <a:r>
              <a:rPr lang="en-US" dirty="0" err="1"/>
              <a:t>Agrace</a:t>
            </a:r>
            <a:r>
              <a:rPr lang="en-US" dirty="0"/>
              <a:t> and Dr. Hoover-Regan regarding progress after completion of </a:t>
            </a:r>
            <a:r>
              <a:rPr lang="en-US" dirty="0" smtClean="0"/>
              <a:t>internship</a:t>
            </a:r>
          </a:p>
          <a:p>
            <a:pPr marL="0" indent="0">
              <a:buNone/>
            </a:pPr>
            <a:endParaRPr lang="en-US" dirty="0"/>
          </a:p>
          <a:p>
            <a:r>
              <a:rPr lang="en-US" dirty="0"/>
              <a:t>Maintain Facebook page and update </a:t>
            </a:r>
            <a:r>
              <a:rPr lang="en-US" dirty="0" smtClean="0"/>
              <a:t>appropriately</a:t>
            </a:r>
          </a:p>
          <a:p>
            <a:pPr marL="0" indent="0">
              <a:buNone/>
            </a:pPr>
            <a:endParaRPr lang="en-US" dirty="0"/>
          </a:p>
          <a:p>
            <a:r>
              <a:rPr lang="en-US" dirty="0"/>
              <a:t>Continue to stay involved in pediatric hospice in my community</a:t>
            </a:r>
          </a:p>
          <a:p>
            <a:endParaRPr lang="en-US" dirty="0"/>
          </a:p>
        </p:txBody>
      </p:sp>
    </p:spTree>
    <p:extLst>
      <p:ext uri="{BB962C8B-B14F-4D97-AF65-F5344CB8AC3E}">
        <p14:creationId xmlns:p14="http://schemas.microsoft.com/office/powerpoint/2010/main" val="99981278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Questions?! Comments?!</a:t>
            </a:r>
            <a:endParaRPr lang="en-US"/>
          </a:p>
        </p:txBody>
      </p:sp>
      <p:pic>
        <p:nvPicPr>
          <p:cNvPr id="6" name="Content Placeholder 5"/>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685800" y="1524271"/>
            <a:ext cx="3151100" cy="4721082"/>
          </a:xfrm>
          <a:prstGeom prst="rect">
            <a:avLst/>
          </a:prstGeom>
          <a:ln>
            <a:noFill/>
          </a:ln>
          <a:effectLst>
            <a:softEdge rad="112500"/>
          </a:effectLst>
        </p:spPr>
      </p:pic>
      <p:pic>
        <p:nvPicPr>
          <p:cNvPr id="7" name="Content Placeholder 6"/>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3962400" y="2133600"/>
            <a:ext cx="3810000" cy="3200400"/>
          </a:xfrm>
        </p:spPr>
      </p:pic>
    </p:spTree>
    <p:extLst>
      <p:ext uri="{BB962C8B-B14F-4D97-AF65-F5344CB8AC3E}">
        <p14:creationId xmlns:p14="http://schemas.microsoft.com/office/powerpoint/2010/main" val="2290761230"/>
      </p:ext>
    </p:extLst>
  </p:cSld>
  <p:clrMapOvr>
    <a:masterClrMapping/>
  </p:clrMapOvr>
  <p:transition spd="slow">
    <p:cov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References</a:t>
            </a:r>
            <a:endParaRPr lang="en-US"/>
          </a:p>
        </p:txBody>
      </p:sp>
      <p:sp>
        <p:nvSpPr>
          <p:cNvPr id="3" name="Content Placeholder 2"/>
          <p:cNvSpPr>
            <a:spLocks noGrp="1"/>
          </p:cNvSpPr>
          <p:nvPr>
            <p:ph sz="quarter" idx="1"/>
          </p:nvPr>
        </p:nvSpPr>
        <p:spPr/>
        <p:txBody>
          <a:bodyPr>
            <a:normAutofit fontScale="77500" lnSpcReduction="20000"/>
          </a:bodyPr>
          <a:lstStyle/>
          <a:p>
            <a:pPr marL="0" indent="0">
              <a:buNone/>
            </a:pPr>
            <a:r>
              <a:rPr lang="en-US" dirty="0"/>
              <a:t>CHOICE: Coalition of Hospices Organized to Investigate </a:t>
            </a:r>
            <a:r>
              <a:rPr lang="en-US" dirty="0" smtClean="0"/>
              <a:t>	Comparative </a:t>
            </a:r>
            <a:r>
              <a:rPr lang="en-US" dirty="0"/>
              <a:t>Effectiveness. Retrieved from </a:t>
            </a:r>
            <a:r>
              <a:rPr lang="en-US" u="sng" dirty="0">
                <a:hlinkClick r:id="rId2"/>
              </a:rPr>
              <a:t>http://www.choicehospices.org/home</a:t>
            </a:r>
            <a:r>
              <a:rPr lang="en-US" dirty="0"/>
              <a:t> </a:t>
            </a:r>
            <a:endParaRPr lang="en-US" dirty="0" smtClean="0"/>
          </a:p>
          <a:p>
            <a:pPr marL="0" indent="0">
              <a:buNone/>
            </a:pPr>
            <a:endParaRPr lang="en-US" dirty="0"/>
          </a:p>
          <a:p>
            <a:pPr marL="0" indent="0">
              <a:buNone/>
            </a:pPr>
            <a:r>
              <a:rPr lang="en-US" dirty="0" err="1" smtClean="0"/>
              <a:t>Friebert</a:t>
            </a:r>
            <a:r>
              <a:rPr lang="en-US" dirty="0"/>
              <a:t>, Sarah (2009, April). NHPCO Facts </a:t>
            </a:r>
            <a:r>
              <a:rPr lang="en-US" dirty="0" smtClean="0"/>
              <a:t>and Figures</a:t>
            </a:r>
            <a:r>
              <a:rPr lang="en-US" dirty="0"/>
              <a:t>: Pediatric </a:t>
            </a:r>
            <a:r>
              <a:rPr lang="en-US" dirty="0" smtClean="0"/>
              <a:t>	palliative </a:t>
            </a:r>
            <a:r>
              <a:rPr lang="en-US" dirty="0"/>
              <a:t>and hospice care </a:t>
            </a:r>
            <a:r>
              <a:rPr lang="en-US" dirty="0" smtClean="0"/>
              <a:t>in America </a:t>
            </a:r>
            <a:r>
              <a:rPr lang="en-US" dirty="0"/>
              <a:t>[PowerPoint Slides]. </a:t>
            </a:r>
            <a:r>
              <a:rPr lang="en-US" dirty="0" smtClean="0"/>
              <a:t>	Retrieved from:</a:t>
            </a:r>
          </a:p>
          <a:p>
            <a:pPr marL="0" indent="0">
              <a:buNone/>
            </a:pPr>
            <a:r>
              <a:rPr lang="en-US" dirty="0" smtClean="0">
                <a:hlinkClick r:id="rId3"/>
              </a:rPr>
              <a:t>http</a:t>
            </a:r>
            <a:r>
              <a:rPr lang="en-US" dirty="0">
                <a:hlinkClick r:id="rId3"/>
              </a:rPr>
              <a:t>://</a:t>
            </a:r>
            <a:r>
              <a:rPr lang="en-US" dirty="0" smtClean="0">
                <a:hlinkClick r:id="rId3"/>
              </a:rPr>
              <a:t>www.nhpco.org/files/public/quality/Pediat</a:t>
            </a:r>
            <a:r>
              <a:rPr lang="en-US" dirty="0">
                <a:hlinkClick r:id="rId3"/>
              </a:rPr>
              <a:t>r</a:t>
            </a:r>
            <a:r>
              <a:rPr lang="en-US" dirty="0" smtClean="0">
                <a:hlinkClick r:id="rId3"/>
              </a:rPr>
              <a:t>ic_Facts-Figures.pdf</a:t>
            </a:r>
            <a:endParaRPr lang="en-US" dirty="0" smtClean="0"/>
          </a:p>
          <a:p>
            <a:pPr marL="0" indent="0">
              <a:buNone/>
            </a:pPr>
            <a:endParaRPr lang="en-US" dirty="0"/>
          </a:p>
          <a:p>
            <a:pPr marL="0" indent="0">
              <a:buNone/>
            </a:pPr>
            <a:r>
              <a:rPr lang="en-US" dirty="0" smtClean="0"/>
              <a:t>Pediatric Advanced Care Team at Seattle Children’s 	Hospital. Decision-making tool: Information for 	families. Retrieved from: </a:t>
            </a:r>
            <a:r>
              <a:rPr lang="en-US" dirty="0" smtClean="0">
                <a:hlinkClick r:id="rId4"/>
              </a:rPr>
              <a:t>http</a:t>
            </a:r>
            <a:r>
              <a:rPr lang="en-US" dirty="0">
                <a:hlinkClick r:id="rId4"/>
              </a:rPr>
              <a:t>://</a:t>
            </a:r>
            <a:r>
              <a:rPr lang="en-US" dirty="0" smtClean="0">
                <a:hlinkClick r:id="rId4"/>
              </a:rPr>
              <a:t>www.seattlechildrens.org/clinicsprograms/palliative-care-consultation/</a:t>
            </a:r>
            <a:endParaRPr lang="en-US" dirty="0"/>
          </a:p>
          <a:p>
            <a:pPr marL="0" indent="0">
              <a:buNone/>
            </a:pPr>
            <a:endParaRPr lang="en-US" dirty="0"/>
          </a:p>
          <a:p>
            <a:pPr marL="0" indent="0">
              <a:buNone/>
            </a:pPr>
            <a:r>
              <a:rPr lang="en-US" dirty="0" err="1" smtClean="0"/>
              <a:t>Toce</a:t>
            </a:r>
            <a:r>
              <a:rPr lang="en-US" dirty="0"/>
              <a:t>, Suzanne &amp; Collins, Mary Ann (2003). </a:t>
            </a:r>
            <a:r>
              <a:rPr lang="en-US" dirty="0" smtClean="0"/>
              <a:t>The FOOTPRINTS 	model </a:t>
            </a:r>
            <a:r>
              <a:rPr lang="en-US" dirty="0"/>
              <a:t>of pediatric </a:t>
            </a:r>
            <a:r>
              <a:rPr lang="en-US" dirty="0" smtClean="0"/>
              <a:t>palliative care</a:t>
            </a:r>
            <a:r>
              <a:rPr lang="en-US" dirty="0"/>
              <a:t>. </a:t>
            </a:r>
            <a:r>
              <a:rPr lang="en-US" dirty="0" smtClean="0"/>
              <a:t>	Journal </a:t>
            </a:r>
            <a:r>
              <a:rPr lang="en-US" dirty="0"/>
              <a:t>of Palliative </a:t>
            </a:r>
            <a:r>
              <a:rPr lang="en-US" dirty="0" smtClean="0"/>
              <a:t>	Medicine</a:t>
            </a:r>
            <a:r>
              <a:rPr lang="en-US" dirty="0"/>
              <a:t>, 6(6), </a:t>
            </a:r>
            <a:r>
              <a:rPr lang="en-US" dirty="0" smtClean="0"/>
              <a:t>989-1000</a:t>
            </a:r>
            <a:r>
              <a:rPr lang="en-US" dirty="0"/>
              <a:t>.</a:t>
            </a:r>
          </a:p>
        </p:txBody>
      </p:sp>
    </p:spTree>
    <p:extLst>
      <p:ext uri="{BB962C8B-B14F-4D97-AF65-F5344CB8AC3E}">
        <p14:creationId xmlns:p14="http://schemas.microsoft.com/office/powerpoint/2010/main" val="165349001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Recognition of a problem</a:t>
            </a:r>
            <a:endParaRPr lang="en-US"/>
          </a:p>
        </p:txBody>
      </p:sp>
      <p:sp>
        <p:nvSpPr>
          <p:cNvPr id="3" name="Content Placeholder 2"/>
          <p:cNvSpPr>
            <a:spLocks noGrp="1"/>
          </p:cNvSpPr>
          <p:nvPr>
            <p:ph sz="quarter" idx="1"/>
          </p:nvPr>
        </p:nvSpPr>
        <p:spPr/>
        <p:txBody>
          <a:bodyPr>
            <a:normAutofit fontScale="92500" lnSpcReduction="20000"/>
          </a:bodyPr>
          <a:lstStyle/>
          <a:p>
            <a:endParaRPr lang="en-US" dirty="0" smtClean="0"/>
          </a:p>
          <a:p>
            <a:r>
              <a:rPr lang="en-US" dirty="0" smtClean="0"/>
              <a:t>Early exposure to pediatric hospice process</a:t>
            </a:r>
          </a:p>
          <a:p>
            <a:pPr marL="0" indent="0">
              <a:buNone/>
            </a:pPr>
            <a:endParaRPr lang="en-US" dirty="0" smtClean="0"/>
          </a:p>
          <a:p>
            <a:pPr lvl="1"/>
            <a:r>
              <a:rPr lang="en-US" dirty="0" smtClean="0"/>
              <a:t>Case example: Mario*</a:t>
            </a:r>
          </a:p>
          <a:p>
            <a:pPr marL="365760" lvl="1" indent="0">
              <a:buNone/>
            </a:pPr>
            <a:endParaRPr lang="en-US" dirty="0" smtClean="0"/>
          </a:p>
          <a:p>
            <a:pPr lvl="1"/>
            <a:r>
              <a:rPr lang="en-US" dirty="0" smtClean="0"/>
              <a:t>Communication issues</a:t>
            </a:r>
          </a:p>
          <a:p>
            <a:pPr marL="365760" lvl="1" indent="0">
              <a:buNone/>
            </a:pPr>
            <a:endParaRPr lang="en-US" dirty="0" smtClean="0"/>
          </a:p>
          <a:p>
            <a:pPr lvl="1"/>
            <a:r>
              <a:rPr lang="en-US" dirty="0" smtClean="0"/>
              <a:t>Role and task confusion</a:t>
            </a:r>
          </a:p>
          <a:p>
            <a:pPr marL="365760" lvl="1" indent="0">
              <a:buNone/>
            </a:pPr>
            <a:endParaRPr lang="en-US" dirty="0" smtClean="0"/>
          </a:p>
          <a:p>
            <a:pPr lvl="1"/>
            <a:r>
              <a:rPr lang="en-US" dirty="0" smtClean="0"/>
              <a:t>Lack of a uniform process</a:t>
            </a:r>
            <a:endParaRPr lang="en-US" dirty="0"/>
          </a:p>
          <a:p>
            <a:pPr marL="365760" lvl="1" indent="0">
              <a:buNone/>
            </a:pPr>
            <a:endParaRPr lang="en-US" dirty="0"/>
          </a:p>
          <a:p>
            <a:pPr lvl="1"/>
            <a:endParaRPr lang="en-US" dirty="0" smtClean="0"/>
          </a:p>
          <a:p>
            <a:pPr marL="365760" lvl="1" indent="0">
              <a:buNone/>
            </a:pPr>
            <a:r>
              <a:rPr lang="en-US" sz="1600" dirty="0" smtClean="0"/>
              <a:t>*Name changed to protect the individual’s confidentiality</a:t>
            </a:r>
          </a:p>
        </p:txBody>
      </p:sp>
      <p:sp>
        <p:nvSpPr>
          <p:cNvPr id="4" name="Content Placeholder 3"/>
          <p:cNvSpPr>
            <a:spLocks noGrp="1"/>
          </p:cNvSpPr>
          <p:nvPr>
            <p:ph sz="quarter" idx="2"/>
          </p:nvPr>
        </p:nvSpPr>
        <p:spPr/>
        <p:txBody>
          <a:bodyPr>
            <a:normAutofit fontScale="92500" lnSpcReduction="20000"/>
          </a:bodyPr>
          <a:lstStyle/>
          <a:p>
            <a:endParaRPr lang="en-US"/>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1632069"/>
            <a:ext cx="3657600"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18" y="4070469"/>
            <a:ext cx="3047982" cy="202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312697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146"/>
                                        </p:tgtEl>
                                        <p:attrNameLst>
                                          <p:attrName>style.visibility</p:attrName>
                                        </p:attrNameLst>
                                      </p:cBhvr>
                                      <p:to>
                                        <p:strVal val="visible"/>
                                      </p:to>
                                    </p:set>
                                    <p:animEffect transition="in" filter="fade">
                                      <p:cBhvr>
                                        <p:cTn id="12" dur="1000"/>
                                        <p:tgtEl>
                                          <p:spTgt spid="6146"/>
                                        </p:tgtEl>
                                      </p:cBhvr>
                                    </p:animEffect>
                                    <p:anim calcmode="lin" valueType="num">
                                      <p:cBhvr>
                                        <p:cTn id="13" dur="1000" fill="hold"/>
                                        <p:tgtEl>
                                          <p:spTgt spid="6146"/>
                                        </p:tgtEl>
                                        <p:attrNameLst>
                                          <p:attrName>ppt_x</p:attrName>
                                        </p:attrNameLst>
                                      </p:cBhvr>
                                      <p:tavLst>
                                        <p:tav tm="0">
                                          <p:val>
                                            <p:strVal val="#ppt_x"/>
                                          </p:val>
                                        </p:tav>
                                        <p:tav tm="100000">
                                          <p:val>
                                            <p:strVal val="#ppt_x"/>
                                          </p:val>
                                        </p:tav>
                                      </p:tavLst>
                                    </p:anim>
                                    <p:anim calcmode="lin" valueType="num">
                                      <p:cBhvr>
                                        <p:cTn id="14"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12" end="12"/>
                                            </p:txEl>
                                          </p:spTgt>
                                        </p:tgtEl>
                                        <p:attrNameLst>
                                          <p:attrName>style.visibility</p:attrName>
                                        </p:attrNameLst>
                                      </p:cBhvr>
                                      <p:to>
                                        <p:strVal val="visible"/>
                                      </p:to>
                                    </p:set>
                                    <p:animEffect transition="in" filter="fade">
                                      <p:cBhvr>
                                        <p:cTn id="24" dur="1000"/>
                                        <p:tgtEl>
                                          <p:spTgt spid="3">
                                            <p:txEl>
                                              <p:pRg st="12" end="12"/>
                                            </p:txEl>
                                          </p:spTgt>
                                        </p:tgtEl>
                                      </p:cBhvr>
                                    </p:animEffect>
                                    <p:anim calcmode="lin" valueType="num">
                                      <p:cBhvr>
                                        <p:cTn id="2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6147"/>
                                        </p:tgtEl>
                                        <p:attrNameLst>
                                          <p:attrName>style.visibility</p:attrName>
                                        </p:attrNameLst>
                                      </p:cBhvr>
                                      <p:to>
                                        <p:strVal val="visible"/>
                                      </p:to>
                                    </p:set>
                                    <p:animEffect transition="in" filter="fade">
                                      <p:cBhvr>
                                        <p:cTn id="36" dur="1000"/>
                                        <p:tgtEl>
                                          <p:spTgt spid="6147"/>
                                        </p:tgtEl>
                                      </p:cBhvr>
                                    </p:animEffect>
                                    <p:anim calcmode="lin" valueType="num">
                                      <p:cBhvr>
                                        <p:cTn id="37" dur="1000" fill="hold"/>
                                        <p:tgtEl>
                                          <p:spTgt spid="6147"/>
                                        </p:tgtEl>
                                        <p:attrNameLst>
                                          <p:attrName>ppt_x</p:attrName>
                                        </p:attrNameLst>
                                      </p:cBhvr>
                                      <p:tavLst>
                                        <p:tav tm="0">
                                          <p:val>
                                            <p:strVal val="#ppt_x"/>
                                          </p:val>
                                        </p:tav>
                                        <p:tav tm="100000">
                                          <p:val>
                                            <p:strVal val="#ppt_x"/>
                                          </p:val>
                                        </p:tav>
                                      </p:tavLst>
                                    </p:anim>
                                    <p:anim calcmode="lin" valueType="num">
                                      <p:cBhvr>
                                        <p:cTn id="38" dur="1000" fill="hold"/>
                                        <p:tgtEl>
                                          <p:spTgt spid="614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1000"/>
                                        <p:tgtEl>
                                          <p:spTgt spid="3">
                                            <p:txEl>
                                              <p:pRg st="9" end="9"/>
                                            </p:txEl>
                                          </p:spTgt>
                                        </p:tgtEl>
                                      </p:cBhvr>
                                    </p:animEffect>
                                    <p:anim calcmode="lin" valueType="num">
                                      <p:cBhvr>
                                        <p:cTn id="5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Statistics</a:t>
            </a:r>
            <a:endParaRPr lang="en-US"/>
          </a:p>
        </p:txBody>
      </p:sp>
      <p:sp>
        <p:nvSpPr>
          <p:cNvPr id="3" name="Content Placeholder 2"/>
          <p:cNvSpPr>
            <a:spLocks noGrp="1"/>
          </p:cNvSpPr>
          <p:nvPr>
            <p:ph sz="quarter" idx="1"/>
          </p:nvPr>
        </p:nvSpPr>
        <p:spPr/>
        <p:txBody>
          <a:bodyPr/>
          <a:lstStyle/>
          <a:p>
            <a:r>
              <a:rPr lang="en-US" smtClean="0"/>
              <a:t>National Pediatric and Palliative Care Organization (NPPCO)</a:t>
            </a:r>
          </a:p>
          <a:p>
            <a:pPr lvl="1"/>
            <a:r>
              <a:rPr lang="en-US"/>
              <a:t>36.6% of hospice agencies stated they have a formal pediatric hospice in </a:t>
            </a:r>
            <a:r>
              <a:rPr lang="en-US" smtClean="0"/>
              <a:t>place</a:t>
            </a:r>
          </a:p>
          <a:p>
            <a:pPr lvl="1"/>
            <a:r>
              <a:rPr lang="en-US"/>
              <a:t>Out of those who did not have such programs, only 21.7% employed specific staff adequately trained to provide pediatric </a:t>
            </a:r>
            <a:r>
              <a:rPr lang="en-US" smtClean="0"/>
              <a:t>services</a:t>
            </a:r>
          </a:p>
          <a:p>
            <a:pPr lvl="1"/>
            <a:r>
              <a:rPr lang="en-US"/>
              <a:t>However, 78% reported they serve children</a:t>
            </a:r>
          </a:p>
          <a:p>
            <a:pPr lvl="1"/>
            <a:r>
              <a:rPr lang="en-US"/>
              <a:t>Percentage of younger clients in  hospice has been decreasing despite increases in number of hospice programs available nationwide and individuals enrolled in hospice</a:t>
            </a:r>
          </a:p>
          <a:p>
            <a:pPr lvl="1"/>
            <a:endParaRPr lang="en-US"/>
          </a:p>
          <a:p>
            <a:pPr lvl="1"/>
            <a:endParaRPr lang="en-US"/>
          </a:p>
          <a:p>
            <a:pPr lvl="1"/>
            <a:endParaRPr lang="en-US" smtClean="0"/>
          </a:p>
        </p:txBody>
      </p:sp>
    </p:spTree>
    <p:extLst>
      <p:ext uri="{BB962C8B-B14F-4D97-AF65-F5344CB8AC3E}">
        <p14:creationId xmlns:p14="http://schemas.microsoft.com/office/powerpoint/2010/main" val="52560172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Why do I (or you) Care? </a:t>
            </a:r>
            <a:endParaRPr lang="en-US"/>
          </a:p>
        </p:txBody>
      </p:sp>
      <p:sp>
        <p:nvSpPr>
          <p:cNvPr id="3" name="Content Placeholder 2"/>
          <p:cNvSpPr>
            <a:spLocks noGrp="1"/>
          </p:cNvSpPr>
          <p:nvPr>
            <p:ph sz="quarter" idx="1"/>
          </p:nvPr>
        </p:nvSpPr>
        <p:spPr/>
        <p:txBody>
          <a:bodyPr/>
          <a:lstStyle/>
          <a:p>
            <a:endParaRPr lang="en-US" smtClean="0"/>
          </a:p>
          <a:p>
            <a:r>
              <a:rPr lang="en-US" smtClean="0"/>
              <a:t>Quality of care of hospice patients may suffer</a:t>
            </a:r>
          </a:p>
          <a:p>
            <a:pPr lvl="1"/>
            <a:r>
              <a:rPr lang="en-US" smtClean="0"/>
              <a:t>Confusion impacts our ability to effectively care for our patients</a:t>
            </a:r>
          </a:p>
          <a:p>
            <a:pPr marL="365760" lvl="1" indent="0">
              <a:buNone/>
            </a:pPr>
            <a:endParaRPr lang="en-US" smtClean="0"/>
          </a:p>
          <a:p>
            <a:r>
              <a:rPr lang="en-US" smtClean="0"/>
              <a:t>Individuals who could benefit from services may not be doing so</a:t>
            </a:r>
          </a:p>
          <a:p>
            <a:pPr lvl="1"/>
            <a:r>
              <a:rPr lang="en-US" smtClean="0"/>
              <a:t>These individuals may be relying on hospital care for all of end-of-life needs (incredibly costly, inappropriate, cannot address all areas hospice program can)</a:t>
            </a:r>
            <a:endParaRPr lang="en-US"/>
          </a:p>
        </p:txBody>
      </p:sp>
    </p:spTree>
    <p:extLst>
      <p:ext uri="{BB962C8B-B14F-4D97-AF65-F5344CB8AC3E}">
        <p14:creationId xmlns:p14="http://schemas.microsoft.com/office/powerpoint/2010/main" val="420375782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Step one: meeting with </a:t>
            </a:r>
            <a:r>
              <a:rPr lang="en-US" err="1" smtClean="0"/>
              <a:t>agrace</a:t>
            </a:r>
            <a:r>
              <a:rPr lang="en-US" smtClean="0"/>
              <a:t> hospice</a:t>
            </a:r>
            <a:endParaRPr lang="en-US"/>
          </a:p>
        </p:txBody>
      </p:sp>
      <p:pic>
        <p:nvPicPr>
          <p:cNvPr id="5" name="Content Placeholder 4"/>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089660" y="3124200"/>
            <a:ext cx="2392680" cy="1524000"/>
          </a:xfrm>
        </p:spPr>
      </p:pic>
      <p:sp>
        <p:nvSpPr>
          <p:cNvPr id="4" name="Content Placeholder 3"/>
          <p:cNvSpPr>
            <a:spLocks noGrp="1"/>
          </p:cNvSpPr>
          <p:nvPr>
            <p:ph sz="quarter" idx="2"/>
          </p:nvPr>
        </p:nvSpPr>
        <p:spPr/>
        <p:txBody>
          <a:bodyPr>
            <a:normAutofit/>
          </a:bodyPr>
          <a:lstStyle/>
          <a:p>
            <a:r>
              <a:rPr lang="en-US" sz="2000" smtClean="0"/>
              <a:t>Met with VP of Clinical Services, Julie Slattery and VP of Access and Development, Denise </a:t>
            </a:r>
            <a:r>
              <a:rPr lang="en-US" sz="2000" err="1" smtClean="0"/>
              <a:t>Gloede</a:t>
            </a:r>
            <a:r>
              <a:rPr lang="en-US" sz="2000" smtClean="0"/>
              <a:t> at the </a:t>
            </a:r>
            <a:r>
              <a:rPr lang="en-US" sz="2000" err="1" smtClean="0"/>
              <a:t>Agrace</a:t>
            </a:r>
            <a:r>
              <a:rPr lang="en-US" sz="2000" smtClean="0"/>
              <a:t> Campus</a:t>
            </a:r>
            <a:endParaRPr lang="en-US" sz="2000"/>
          </a:p>
          <a:p>
            <a:r>
              <a:rPr lang="en-US" sz="2000" smtClean="0"/>
              <a:t>Expressed my interest and passion</a:t>
            </a:r>
          </a:p>
          <a:p>
            <a:r>
              <a:rPr lang="en-US" sz="2000" smtClean="0"/>
              <a:t>Invited to become a member of the Pediatric Palliative Care Partnership between </a:t>
            </a:r>
            <a:r>
              <a:rPr lang="en-US" sz="2000" err="1" smtClean="0"/>
              <a:t>Agrace</a:t>
            </a:r>
            <a:r>
              <a:rPr lang="en-US" sz="2000" smtClean="0"/>
              <a:t> and AFCH</a:t>
            </a:r>
            <a:endParaRPr lang="en-US" sz="2000"/>
          </a:p>
        </p:txBody>
      </p:sp>
    </p:spTree>
    <p:extLst>
      <p:ext uri="{BB962C8B-B14F-4D97-AF65-F5344CB8AC3E}">
        <p14:creationId xmlns:p14="http://schemas.microsoft.com/office/powerpoint/2010/main" val="371151272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Step two: Committee Membership</a:t>
            </a:r>
            <a:endParaRPr lang="en-US"/>
          </a:p>
        </p:txBody>
      </p:sp>
      <p:sp>
        <p:nvSpPr>
          <p:cNvPr id="3" name="Content Placeholder 2"/>
          <p:cNvSpPr>
            <a:spLocks noGrp="1"/>
          </p:cNvSpPr>
          <p:nvPr>
            <p:ph sz="quarter" idx="1"/>
          </p:nvPr>
        </p:nvSpPr>
        <p:spPr/>
        <p:txBody>
          <a:bodyPr>
            <a:normAutofit fontScale="92500" lnSpcReduction="20000"/>
          </a:bodyPr>
          <a:lstStyle/>
          <a:p>
            <a:pPr marL="0" indent="0" algn="ctr">
              <a:buNone/>
            </a:pPr>
            <a:r>
              <a:rPr lang="en-US" u="sng" smtClean="0"/>
              <a:t>Pediatric Palliative Care Partnership</a:t>
            </a:r>
          </a:p>
          <a:p>
            <a:pPr>
              <a:buFont typeface="Wingdings" pitchFamily="2" charset="2"/>
              <a:buChar char="v"/>
            </a:pPr>
            <a:r>
              <a:rPr lang="en-US" sz="2000" smtClean="0"/>
              <a:t>Members of </a:t>
            </a:r>
            <a:r>
              <a:rPr lang="en-US" sz="2000" err="1" smtClean="0"/>
              <a:t>Agrace</a:t>
            </a:r>
            <a:r>
              <a:rPr lang="en-US" sz="2000" smtClean="0"/>
              <a:t> Hospice and AFCH</a:t>
            </a:r>
          </a:p>
          <a:p>
            <a:pPr>
              <a:buFont typeface="Wingdings" pitchFamily="2" charset="2"/>
              <a:buChar char="v"/>
            </a:pPr>
            <a:r>
              <a:rPr lang="en-US" sz="2000" smtClean="0"/>
              <a:t>Brainstorm ideas</a:t>
            </a:r>
          </a:p>
          <a:p>
            <a:pPr>
              <a:buFont typeface="Wingdings" pitchFamily="2" charset="2"/>
              <a:buChar char="v"/>
            </a:pPr>
            <a:r>
              <a:rPr lang="en-US" sz="2000" smtClean="0"/>
              <a:t>Communication tool development</a:t>
            </a:r>
          </a:p>
          <a:p>
            <a:pPr>
              <a:buFont typeface="Wingdings" pitchFamily="2" charset="2"/>
              <a:buChar char="v"/>
            </a:pPr>
            <a:r>
              <a:rPr lang="en-US" sz="2000" smtClean="0"/>
              <a:t>Evaluation tool development</a:t>
            </a:r>
          </a:p>
          <a:p>
            <a:pPr>
              <a:buFont typeface="Wingdings" pitchFamily="2" charset="2"/>
              <a:buChar char="v"/>
            </a:pPr>
            <a:r>
              <a:rPr lang="en-US" sz="2000" smtClean="0"/>
              <a:t>Implementation of a pilot study</a:t>
            </a:r>
          </a:p>
          <a:p>
            <a:pPr>
              <a:buFont typeface="Wingdings" pitchFamily="2" charset="2"/>
              <a:buChar char="v"/>
            </a:pPr>
            <a:r>
              <a:rPr lang="en-US" sz="2000" smtClean="0"/>
              <a:t>Administer evaluation</a:t>
            </a:r>
          </a:p>
          <a:p>
            <a:pPr>
              <a:buFont typeface="Wingdings" pitchFamily="2" charset="2"/>
              <a:buChar char="v"/>
            </a:pPr>
            <a:r>
              <a:rPr lang="en-US" sz="2000" smtClean="0"/>
              <a:t>Change services as appropriate</a:t>
            </a:r>
          </a:p>
          <a:p>
            <a:pPr>
              <a:buFont typeface="Wingdings" pitchFamily="2" charset="2"/>
              <a:buChar char="v"/>
            </a:pPr>
            <a:r>
              <a:rPr lang="en-US" sz="2000" smtClean="0"/>
              <a:t>Formal and informal presentations to various groups</a:t>
            </a:r>
          </a:p>
        </p:txBody>
      </p:sp>
      <p:sp>
        <p:nvSpPr>
          <p:cNvPr id="4" name="Content Placeholder 3"/>
          <p:cNvSpPr>
            <a:spLocks noGrp="1"/>
          </p:cNvSpPr>
          <p:nvPr>
            <p:ph sz="quarter" idx="2"/>
          </p:nvPr>
        </p:nvSpPr>
        <p:spPr/>
        <p:txBody>
          <a:bodyPr>
            <a:normAutofit fontScale="92500" lnSpcReduction="20000"/>
          </a:bodyPr>
          <a:lstStyle/>
          <a:p>
            <a:pPr marL="0" indent="0" algn="ctr">
              <a:buNone/>
            </a:pPr>
            <a:r>
              <a:rPr lang="en-US" u="sng" smtClean="0"/>
              <a:t>Pediatric </a:t>
            </a:r>
            <a:r>
              <a:rPr lang="en-US" u="sng" dirty="0" smtClean="0"/>
              <a:t>Palliative Care</a:t>
            </a:r>
          </a:p>
          <a:p>
            <a:pPr marL="0" indent="0" algn="ctr">
              <a:buNone/>
            </a:pPr>
            <a:r>
              <a:rPr lang="en-US" u="sng" dirty="0" smtClean="0"/>
              <a:t>Working Group</a:t>
            </a:r>
          </a:p>
          <a:p>
            <a:pPr>
              <a:buFont typeface="Wingdings" pitchFamily="2" charset="2"/>
              <a:buChar char="v"/>
            </a:pPr>
            <a:r>
              <a:rPr lang="en-US" sz="2000" dirty="0" smtClean="0"/>
              <a:t>Members of </a:t>
            </a:r>
            <a:r>
              <a:rPr lang="en-US" sz="2000" dirty="0" err="1" smtClean="0"/>
              <a:t>AFCH’s</a:t>
            </a:r>
            <a:r>
              <a:rPr lang="en-US" sz="2000" dirty="0" smtClean="0"/>
              <a:t> palliative care program (i.e. Dr. Hoover-Regan and Kari </a:t>
            </a:r>
            <a:r>
              <a:rPr lang="en-US" sz="2000" dirty="0" err="1" smtClean="0"/>
              <a:t>Stampfli</a:t>
            </a:r>
            <a:r>
              <a:rPr lang="en-US" sz="2000" dirty="0" smtClean="0"/>
              <a:t>)</a:t>
            </a:r>
          </a:p>
          <a:p>
            <a:pPr>
              <a:buFont typeface="Wingdings" pitchFamily="2" charset="2"/>
              <a:buChar char="v"/>
            </a:pPr>
            <a:r>
              <a:rPr lang="en-US" sz="2000" dirty="0" err="1" smtClean="0"/>
              <a:t>Agrace’s</a:t>
            </a:r>
            <a:r>
              <a:rPr lang="en-US" sz="2000" dirty="0" smtClean="0"/>
              <a:t> hospital </a:t>
            </a:r>
            <a:r>
              <a:rPr lang="en-US" sz="2000" dirty="0" err="1" smtClean="0"/>
              <a:t>liason</a:t>
            </a:r>
            <a:r>
              <a:rPr lang="en-US" sz="2000" dirty="0" smtClean="0"/>
              <a:t>, Kelly </a:t>
            </a:r>
            <a:r>
              <a:rPr lang="en-US" sz="2000" dirty="0" err="1" smtClean="0"/>
              <a:t>Zander</a:t>
            </a:r>
            <a:r>
              <a:rPr lang="en-US" sz="2000" dirty="0" smtClean="0"/>
              <a:t>-Cramer</a:t>
            </a:r>
          </a:p>
          <a:p>
            <a:pPr>
              <a:buFont typeface="Wingdings" pitchFamily="2" charset="2"/>
              <a:buChar char="v"/>
            </a:pPr>
            <a:r>
              <a:rPr lang="en-US" sz="2000" dirty="0" smtClean="0"/>
              <a:t>Myself</a:t>
            </a:r>
          </a:p>
          <a:p>
            <a:pPr>
              <a:buFont typeface="Wingdings" pitchFamily="2" charset="2"/>
              <a:buChar char="v"/>
            </a:pPr>
            <a:r>
              <a:rPr lang="en-US" sz="2000" dirty="0" smtClean="0"/>
              <a:t>Refining communication development tool</a:t>
            </a:r>
          </a:p>
          <a:p>
            <a:pPr>
              <a:buFont typeface="Wingdings" pitchFamily="2" charset="2"/>
              <a:buChar char="v"/>
            </a:pPr>
            <a:r>
              <a:rPr lang="en-US" sz="2000" dirty="0" smtClean="0"/>
              <a:t>Weekly meetings to discuss care of patients with palliative care consult or those who may be eligible for palliative care and/or hospice</a:t>
            </a:r>
            <a:endParaRPr lang="en-US" sz="2000" dirty="0"/>
          </a:p>
        </p:txBody>
      </p:sp>
    </p:spTree>
    <p:extLst>
      <p:ext uri="{BB962C8B-B14F-4D97-AF65-F5344CB8AC3E}">
        <p14:creationId xmlns:p14="http://schemas.microsoft.com/office/powerpoint/2010/main" val="341530221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
                                            <p:txEl>
                                              <p:pRg st="0" end="0"/>
                                            </p:txEl>
                                          </p:spTgt>
                                        </p:tgtEl>
                                        <p:attrNameLst>
                                          <p:attrName>style.visibility</p:attrName>
                                        </p:attrNameLst>
                                      </p:cBhvr>
                                      <p:to>
                                        <p:strVal val="visible"/>
                                      </p:to>
                                    </p:set>
                                    <p:animEffect transition="in" filter="fade">
                                      <p:cBhvr>
                                        <p:cTn id="70" dur="1000"/>
                                        <p:tgtEl>
                                          <p:spTgt spid="4">
                                            <p:txEl>
                                              <p:pRg st="0" end="0"/>
                                            </p:txEl>
                                          </p:spTgt>
                                        </p:tgtEl>
                                      </p:cBhvr>
                                    </p:animEffect>
                                    <p:anim calcmode="lin" valueType="num">
                                      <p:cBhvr>
                                        <p:cTn id="71"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0" end="0"/>
                                            </p:txEl>
                                          </p:spTgt>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4">
                                            <p:txEl>
                                              <p:pRg st="1" end="1"/>
                                            </p:txEl>
                                          </p:spTgt>
                                        </p:tgtEl>
                                        <p:attrNameLst>
                                          <p:attrName>style.visibility</p:attrName>
                                        </p:attrNameLst>
                                      </p:cBhvr>
                                      <p:to>
                                        <p:strVal val="visible"/>
                                      </p:to>
                                    </p:set>
                                    <p:animEffect transition="in" filter="fade">
                                      <p:cBhvr>
                                        <p:cTn id="75" dur="1000"/>
                                        <p:tgtEl>
                                          <p:spTgt spid="4">
                                            <p:txEl>
                                              <p:pRg st="1" end="1"/>
                                            </p:txEl>
                                          </p:spTgt>
                                        </p:tgtEl>
                                      </p:cBhvr>
                                    </p:animEffect>
                                    <p:anim calcmode="lin" valueType="num">
                                      <p:cBhvr>
                                        <p:cTn id="76"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77"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4">
                                            <p:txEl>
                                              <p:pRg st="2" end="2"/>
                                            </p:txEl>
                                          </p:spTgt>
                                        </p:tgtEl>
                                        <p:attrNameLst>
                                          <p:attrName>style.visibility</p:attrName>
                                        </p:attrNameLst>
                                      </p:cBhvr>
                                      <p:to>
                                        <p:strVal val="visible"/>
                                      </p:to>
                                    </p:set>
                                    <p:animEffect transition="in" filter="fade">
                                      <p:cBhvr>
                                        <p:cTn id="82" dur="1000"/>
                                        <p:tgtEl>
                                          <p:spTgt spid="4">
                                            <p:txEl>
                                              <p:pRg st="2" end="2"/>
                                            </p:txEl>
                                          </p:spTgt>
                                        </p:tgtEl>
                                      </p:cBhvr>
                                    </p:animEffect>
                                    <p:anim calcmode="lin" valueType="num">
                                      <p:cBhvr>
                                        <p:cTn id="8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8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4">
                                            <p:txEl>
                                              <p:pRg st="3" end="3"/>
                                            </p:txEl>
                                          </p:spTgt>
                                        </p:tgtEl>
                                        <p:attrNameLst>
                                          <p:attrName>style.visibility</p:attrName>
                                        </p:attrNameLst>
                                      </p:cBhvr>
                                      <p:to>
                                        <p:strVal val="visible"/>
                                      </p:to>
                                    </p:set>
                                    <p:animEffect transition="in" filter="fade">
                                      <p:cBhvr>
                                        <p:cTn id="89" dur="1000"/>
                                        <p:tgtEl>
                                          <p:spTgt spid="4">
                                            <p:txEl>
                                              <p:pRg st="3" end="3"/>
                                            </p:txEl>
                                          </p:spTgt>
                                        </p:tgtEl>
                                      </p:cBhvr>
                                    </p:animEffect>
                                    <p:anim calcmode="lin" valueType="num">
                                      <p:cBhvr>
                                        <p:cTn id="9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4">
                                            <p:txEl>
                                              <p:pRg st="4" end="4"/>
                                            </p:txEl>
                                          </p:spTgt>
                                        </p:tgtEl>
                                        <p:attrNameLst>
                                          <p:attrName>style.visibility</p:attrName>
                                        </p:attrNameLst>
                                      </p:cBhvr>
                                      <p:to>
                                        <p:strVal val="visible"/>
                                      </p:to>
                                    </p:set>
                                    <p:animEffect transition="in" filter="fade">
                                      <p:cBhvr>
                                        <p:cTn id="96" dur="1000"/>
                                        <p:tgtEl>
                                          <p:spTgt spid="4">
                                            <p:txEl>
                                              <p:pRg st="4" end="4"/>
                                            </p:txEl>
                                          </p:spTgt>
                                        </p:tgtEl>
                                      </p:cBhvr>
                                    </p:animEffect>
                                    <p:anim calcmode="lin" valueType="num">
                                      <p:cBhvr>
                                        <p:cTn id="9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8"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4">
                                            <p:txEl>
                                              <p:pRg st="5" end="5"/>
                                            </p:txEl>
                                          </p:spTgt>
                                        </p:tgtEl>
                                        <p:attrNameLst>
                                          <p:attrName>style.visibility</p:attrName>
                                        </p:attrNameLst>
                                      </p:cBhvr>
                                      <p:to>
                                        <p:strVal val="visible"/>
                                      </p:to>
                                    </p:set>
                                    <p:animEffect transition="in" filter="fade">
                                      <p:cBhvr>
                                        <p:cTn id="103" dur="1000"/>
                                        <p:tgtEl>
                                          <p:spTgt spid="4">
                                            <p:txEl>
                                              <p:pRg st="5" end="5"/>
                                            </p:txEl>
                                          </p:spTgt>
                                        </p:tgtEl>
                                      </p:cBhvr>
                                    </p:animEffect>
                                    <p:anim calcmode="lin" valueType="num">
                                      <p:cBhvr>
                                        <p:cTn id="104"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05"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4">
                                            <p:txEl>
                                              <p:pRg st="6" end="6"/>
                                            </p:txEl>
                                          </p:spTgt>
                                        </p:tgtEl>
                                        <p:attrNameLst>
                                          <p:attrName>style.visibility</p:attrName>
                                        </p:attrNameLst>
                                      </p:cBhvr>
                                      <p:to>
                                        <p:strVal val="visible"/>
                                      </p:to>
                                    </p:set>
                                    <p:animEffect transition="in" filter="fade">
                                      <p:cBhvr>
                                        <p:cTn id="110" dur="1000"/>
                                        <p:tgtEl>
                                          <p:spTgt spid="4">
                                            <p:txEl>
                                              <p:pRg st="6" end="6"/>
                                            </p:txEl>
                                          </p:spTgt>
                                        </p:tgtEl>
                                      </p:cBhvr>
                                    </p:animEffect>
                                    <p:anim calcmode="lin" valueType="num">
                                      <p:cBhvr>
                                        <p:cTn id="11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12"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Personal Responsibilities and Accomplishments in Committees</a:t>
            </a:r>
            <a:endParaRPr lang="en-US"/>
          </a:p>
        </p:txBody>
      </p:sp>
      <p:sp>
        <p:nvSpPr>
          <p:cNvPr id="3" name="Content Placeholder 2"/>
          <p:cNvSpPr>
            <a:spLocks noGrp="1"/>
          </p:cNvSpPr>
          <p:nvPr>
            <p:ph sz="quarter" idx="1"/>
          </p:nvPr>
        </p:nvSpPr>
        <p:spPr/>
        <p:txBody>
          <a:bodyPr>
            <a:normAutofit/>
          </a:bodyPr>
          <a:lstStyle/>
          <a:p>
            <a:r>
              <a:rPr lang="en-US" dirty="0" smtClean="0"/>
              <a:t>Identify empirically-supported models and tools for pediatric and palliative care</a:t>
            </a:r>
          </a:p>
          <a:p>
            <a:pPr lvl="1"/>
            <a:r>
              <a:rPr lang="en-US" dirty="0" smtClean="0"/>
              <a:t>Footprints model</a:t>
            </a:r>
          </a:p>
          <a:p>
            <a:pPr lvl="1"/>
            <a:r>
              <a:rPr lang="en-US" dirty="0" smtClean="0"/>
              <a:t>Seattle Children’s Hospital Decision-Making tool</a:t>
            </a:r>
          </a:p>
          <a:p>
            <a:pPr lvl="2"/>
            <a:r>
              <a:rPr lang="en-US" dirty="0" smtClean="0"/>
              <a:t>Utilized during initial meeting(s) about hospice involvement</a:t>
            </a:r>
          </a:p>
          <a:p>
            <a:pPr marL="731520" lvl="2" indent="0">
              <a:buNone/>
            </a:pPr>
            <a:endParaRPr lang="en-US" dirty="0" smtClean="0"/>
          </a:p>
          <a:p>
            <a:r>
              <a:rPr lang="en-US" dirty="0" smtClean="0"/>
              <a:t>Presentation development for Dr. Wald</a:t>
            </a:r>
          </a:p>
          <a:p>
            <a:pPr marL="0" indent="0">
              <a:buNone/>
            </a:pPr>
            <a:endParaRPr lang="en-US" dirty="0" smtClean="0"/>
          </a:p>
          <a:p>
            <a:r>
              <a:rPr lang="en-US" dirty="0" smtClean="0"/>
              <a:t>Interviewing </a:t>
            </a:r>
            <a:r>
              <a:rPr lang="en-US" dirty="0"/>
              <a:t>providers and families who have been involved with pediatric hospice in the </a:t>
            </a:r>
            <a:r>
              <a:rPr lang="en-US" dirty="0" smtClean="0"/>
              <a:t>past</a:t>
            </a:r>
          </a:p>
          <a:p>
            <a:pPr lvl="1"/>
            <a:r>
              <a:rPr lang="en-US" dirty="0" smtClean="0"/>
              <a:t>Presenting information</a:t>
            </a:r>
            <a:endParaRPr lang="en-US" dirty="0"/>
          </a:p>
        </p:txBody>
      </p:sp>
    </p:spTree>
    <p:extLst>
      <p:ext uri="{BB962C8B-B14F-4D97-AF65-F5344CB8AC3E}">
        <p14:creationId xmlns:p14="http://schemas.microsoft.com/office/powerpoint/2010/main" val="128796275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t>Personal Responsibilities and Accomplishments in Committees</a:t>
            </a:r>
          </a:p>
        </p:txBody>
      </p:sp>
      <p:sp>
        <p:nvSpPr>
          <p:cNvPr id="3" name="Content Placeholder 2"/>
          <p:cNvSpPr>
            <a:spLocks noGrp="1"/>
          </p:cNvSpPr>
          <p:nvPr>
            <p:ph sz="quarter" idx="1"/>
          </p:nvPr>
        </p:nvSpPr>
        <p:spPr/>
        <p:txBody>
          <a:bodyPr/>
          <a:lstStyle/>
          <a:p>
            <a:endParaRPr lang="en-US" dirty="0" smtClean="0"/>
          </a:p>
          <a:p>
            <a:r>
              <a:rPr lang="en-US" dirty="0" smtClean="0"/>
              <a:t>Provide </a:t>
            </a:r>
            <a:r>
              <a:rPr lang="en-US" dirty="0"/>
              <a:t>input in refining communication </a:t>
            </a:r>
            <a:r>
              <a:rPr lang="en-US" dirty="0" smtClean="0"/>
              <a:t>tool</a:t>
            </a:r>
          </a:p>
          <a:p>
            <a:pPr marL="0" indent="0">
              <a:buNone/>
            </a:pPr>
            <a:endParaRPr lang="en-US" dirty="0" smtClean="0"/>
          </a:p>
          <a:p>
            <a:r>
              <a:rPr lang="en-US" dirty="0" smtClean="0"/>
              <a:t>Development </a:t>
            </a:r>
            <a:r>
              <a:rPr lang="en-US" dirty="0"/>
              <a:t>of evaluation tool, given to families after </a:t>
            </a:r>
            <a:r>
              <a:rPr lang="en-US" dirty="0" smtClean="0"/>
              <a:t>participation</a:t>
            </a:r>
          </a:p>
          <a:p>
            <a:pPr marL="0" indent="0">
              <a:buNone/>
            </a:pPr>
            <a:endParaRPr lang="en-US" dirty="0"/>
          </a:p>
          <a:p>
            <a:r>
              <a:rPr lang="en-US" dirty="0"/>
              <a:t>Participation in pilot study and follow up ???</a:t>
            </a:r>
          </a:p>
          <a:p>
            <a:endParaRPr lang="en-US" dirty="0"/>
          </a:p>
        </p:txBody>
      </p:sp>
    </p:spTree>
    <p:extLst>
      <p:ext uri="{BB962C8B-B14F-4D97-AF65-F5344CB8AC3E}">
        <p14:creationId xmlns:p14="http://schemas.microsoft.com/office/powerpoint/2010/main" val="299898729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Seattle Children’s Hospital Decision-Making tool</a:t>
            </a:r>
            <a:endParaRPr lang="en-US"/>
          </a:p>
        </p:txBody>
      </p:sp>
      <p:sp>
        <p:nvSpPr>
          <p:cNvPr id="3" name="Text Placeholder 2"/>
          <p:cNvSpPr>
            <a:spLocks noGrp="1"/>
          </p:cNvSpPr>
          <p:nvPr>
            <p:ph type="body" idx="2"/>
          </p:nvPr>
        </p:nvSpPr>
        <p:spPr>
          <a:xfrm>
            <a:off x="6781800" y="274320"/>
            <a:ext cx="1905000" cy="4983480"/>
          </a:xfrm>
        </p:spPr>
        <p:txBody>
          <a:bodyPr>
            <a:normAutofit lnSpcReduction="10000"/>
          </a:bodyPr>
          <a:lstStyle/>
          <a:p>
            <a:pPr marL="285750" indent="-285750">
              <a:buFont typeface="Wingdings" pitchFamily="2" charset="2"/>
              <a:buChar char="§"/>
            </a:pPr>
            <a:r>
              <a:rPr lang="en-US" sz="1600" dirty="0" smtClean="0"/>
              <a:t>Inclusion of Medical Home</a:t>
            </a:r>
          </a:p>
          <a:p>
            <a:pPr marL="285750" indent="-285750">
              <a:buFont typeface="Wingdings" pitchFamily="2" charset="2"/>
              <a:buChar char="§"/>
            </a:pPr>
            <a:r>
              <a:rPr lang="en-US" sz="1600" dirty="0" smtClean="0"/>
              <a:t>Fill in “Medical Indicators” and other known information before visit</a:t>
            </a:r>
          </a:p>
          <a:p>
            <a:pPr marL="285750" indent="-285750">
              <a:buFont typeface="Wingdings" pitchFamily="2" charset="2"/>
              <a:buChar char="§"/>
            </a:pPr>
            <a:r>
              <a:rPr lang="en-US" sz="1600" dirty="0"/>
              <a:t>A</a:t>
            </a:r>
            <a:r>
              <a:rPr lang="en-US" sz="1600" dirty="0" smtClean="0"/>
              <a:t>vailable in the EMR </a:t>
            </a:r>
          </a:p>
          <a:p>
            <a:pPr marL="285750" indent="-285750">
              <a:buFont typeface="Wingdings" pitchFamily="2" charset="2"/>
              <a:buChar char="§"/>
            </a:pPr>
            <a:r>
              <a:rPr lang="en-US" sz="1600" dirty="0" smtClean="0"/>
              <a:t>Copy given to hospice agency as well </a:t>
            </a:r>
          </a:p>
          <a:p>
            <a:pPr marL="285750" indent="-285750">
              <a:buFont typeface="Wingdings" pitchFamily="2" charset="2"/>
              <a:buChar char="§"/>
            </a:pPr>
            <a:r>
              <a:rPr lang="en-US" sz="1600" dirty="0" smtClean="0"/>
              <a:t>Reviewed “as needed” or during extended inpatient  stays</a:t>
            </a:r>
            <a:endParaRPr lang="en-US" sz="1600" dirty="0"/>
          </a:p>
          <a:p>
            <a:endParaRPr lang="en-US" sz="1600" dirty="0" smtClean="0"/>
          </a:p>
        </p:txBody>
      </p:sp>
      <p:pic>
        <p:nvPicPr>
          <p:cNvPr id="3084" name="Picture 1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752620"/>
            <a:ext cx="5638800" cy="53718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404014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1455</TotalTime>
  <Words>1151</Words>
  <Application>Microsoft Office PowerPoint</Application>
  <PresentationFormat>On-screen Show (4:3)</PresentationFormat>
  <Paragraphs>165</Paragraphs>
  <Slides>18</Slides>
  <Notes>4</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Oriel</vt:lpstr>
      <vt:lpstr>Developing a pediatric palliative care and hospice model</vt:lpstr>
      <vt:lpstr>Recognition of a problem</vt:lpstr>
      <vt:lpstr>Statistics</vt:lpstr>
      <vt:lpstr>Why do I (or you) Care? </vt:lpstr>
      <vt:lpstr>Step one: meeting with agrace hospice</vt:lpstr>
      <vt:lpstr>Step two: Committee Membership</vt:lpstr>
      <vt:lpstr>Personal Responsibilities and Accomplishments in Committees</vt:lpstr>
      <vt:lpstr>Personal Responsibilities and Accomplishments in Committees</vt:lpstr>
      <vt:lpstr>Seattle Children’s Hospital Decision-Making tool</vt:lpstr>
      <vt:lpstr>Evaluation tool after initial meeting(s)</vt:lpstr>
      <vt:lpstr>CHOICE: Coalition of Hospices Organized to Investigate Comparitive Effectiveness</vt:lpstr>
      <vt:lpstr>PowerPoint Presentation</vt:lpstr>
      <vt:lpstr>Step three: Facebook page</vt:lpstr>
      <vt:lpstr>Step Four: Potential for a Future MSW Placement</vt:lpstr>
      <vt:lpstr>Step Five and Beyond: Future Goals (committees)</vt:lpstr>
      <vt:lpstr>Future Goals (Personal)</vt:lpstr>
      <vt:lpstr>Questions?! Comments?!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 pediatric palliative care and hospice model</dc:title>
  <dc:creator>Patrick Belling</dc:creator>
  <cp:lastModifiedBy>uwpediatrics</cp:lastModifiedBy>
  <cp:revision>46</cp:revision>
  <dcterms:created xsi:type="dcterms:W3CDTF">2013-04-30T01:46:51Z</dcterms:created>
  <dcterms:modified xsi:type="dcterms:W3CDTF">2013-08-14T14:46:54Z</dcterms:modified>
</cp:coreProperties>
</file>